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g5f61e1cf2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 name="Google Shape;46;g5f61e1cf2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da92538e6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da92538e6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da92538e6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da92538e6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3360e9af9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3360e9af9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da2a0104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da2a0104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da2a01040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da2a01040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da92538e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da92538e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da92538e6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da92538e6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a92538e6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a92538e6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da92538e6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da92538e6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a92538e6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a92538e6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a92538e6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a92538e6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0" name="Shape 10"/>
        <p:cNvGrpSpPr/>
        <p:nvPr/>
      </p:nvGrpSpPr>
      <p:grpSpPr>
        <a:xfrm>
          <a:off x="0" y="0"/>
          <a:ext cx="0" cy="0"/>
          <a:chOff x="0" y="0"/>
          <a:chExt cx="0" cy="0"/>
        </a:xfrm>
      </p:grpSpPr>
      <p:sp>
        <p:nvSpPr>
          <p:cNvPr id="11" name="Google Shape;11;p2"/>
          <p:cNvSpPr/>
          <p:nvPr/>
        </p:nvSpPr>
        <p:spPr>
          <a:xfrm>
            <a:off x="0" y="0"/>
            <a:ext cx="9144000" cy="5143500"/>
          </a:xfrm>
          <a:prstGeom prst="rect">
            <a:avLst/>
          </a:prstGeom>
          <a:solidFill>
            <a:srgbClr val="1A537A">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14225" y="970925"/>
            <a:ext cx="5403300" cy="2052600"/>
          </a:xfrm>
          <a:prstGeom prst="rect">
            <a:avLst/>
          </a:prstGeom>
        </p:spPr>
        <p:txBody>
          <a:bodyPr anchorCtr="0" anchor="b" bIns="91425" lIns="91425" spcFirstLastPara="1" rIns="91425" wrap="square" tIns="91425">
            <a:noAutofit/>
          </a:bodyPr>
          <a:lstStyle>
            <a:lvl1pPr lvl="0">
              <a:spcBef>
                <a:spcPts val="0"/>
              </a:spcBef>
              <a:spcAft>
                <a:spcPts val="0"/>
              </a:spcAft>
              <a:buClr>
                <a:srgbClr val="FFFFFF"/>
              </a:buClr>
              <a:buSzPts val="4800"/>
              <a:buNone/>
              <a:defRPr sz="4800">
                <a:solidFill>
                  <a:srgbClr val="FFFFFF"/>
                </a:solidFill>
              </a:defRPr>
            </a:lvl1pPr>
            <a:lvl2pPr lvl="1" algn="ctr">
              <a:spcBef>
                <a:spcPts val="0"/>
              </a:spcBef>
              <a:spcAft>
                <a:spcPts val="0"/>
              </a:spcAft>
              <a:buClr>
                <a:srgbClr val="FFFFFF"/>
              </a:buClr>
              <a:buSzPts val="5200"/>
              <a:buNone/>
              <a:defRPr sz="5200">
                <a:solidFill>
                  <a:srgbClr val="FFFFFF"/>
                </a:solidFill>
              </a:defRPr>
            </a:lvl2pPr>
            <a:lvl3pPr lvl="2" algn="ctr">
              <a:spcBef>
                <a:spcPts val="0"/>
              </a:spcBef>
              <a:spcAft>
                <a:spcPts val="0"/>
              </a:spcAft>
              <a:buClr>
                <a:srgbClr val="FFFFFF"/>
              </a:buClr>
              <a:buSzPts val="5200"/>
              <a:buNone/>
              <a:defRPr sz="5200">
                <a:solidFill>
                  <a:srgbClr val="FFFFFF"/>
                </a:solidFill>
              </a:defRPr>
            </a:lvl3pPr>
            <a:lvl4pPr lvl="3" algn="ctr">
              <a:spcBef>
                <a:spcPts val="0"/>
              </a:spcBef>
              <a:spcAft>
                <a:spcPts val="0"/>
              </a:spcAft>
              <a:buClr>
                <a:srgbClr val="FFFFFF"/>
              </a:buClr>
              <a:buSzPts val="5200"/>
              <a:buNone/>
              <a:defRPr sz="5200">
                <a:solidFill>
                  <a:srgbClr val="FFFFFF"/>
                </a:solidFill>
              </a:defRPr>
            </a:lvl4pPr>
            <a:lvl5pPr lvl="4" algn="ctr">
              <a:spcBef>
                <a:spcPts val="0"/>
              </a:spcBef>
              <a:spcAft>
                <a:spcPts val="0"/>
              </a:spcAft>
              <a:buClr>
                <a:srgbClr val="FFFFFF"/>
              </a:buClr>
              <a:buSzPts val="5200"/>
              <a:buNone/>
              <a:defRPr sz="5200">
                <a:solidFill>
                  <a:srgbClr val="FFFFFF"/>
                </a:solidFill>
              </a:defRPr>
            </a:lvl5pPr>
            <a:lvl6pPr lvl="5" algn="ctr">
              <a:spcBef>
                <a:spcPts val="0"/>
              </a:spcBef>
              <a:spcAft>
                <a:spcPts val="0"/>
              </a:spcAft>
              <a:buClr>
                <a:srgbClr val="FFFFFF"/>
              </a:buClr>
              <a:buSzPts val="5200"/>
              <a:buNone/>
              <a:defRPr sz="5200">
                <a:solidFill>
                  <a:srgbClr val="FFFFFF"/>
                </a:solidFill>
              </a:defRPr>
            </a:lvl6pPr>
            <a:lvl7pPr lvl="6" algn="ctr">
              <a:spcBef>
                <a:spcPts val="0"/>
              </a:spcBef>
              <a:spcAft>
                <a:spcPts val="0"/>
              </a:spcAft>
              <a:buClr>
                <a:srgbClr val="FFFFFF"/>
              </a:buClr>
              <a:buSzPts val="5200"/>
              <a:buNone/>
              <a:defRPr sz="5200">
                <a:solidFill>
                  <a:srgbClr val="FFFFFF"/>
                </a:solidFill>
              </a:defRPr>
            </a:lvl7pPr>
            <a:lvl8pPr lvl="7" algn="ctr">
              <a:spcBef>
                <a:spcPts val="0"/>
              </a:spcBef>
              <a:spcAft>
                <a:spcPts val="0"/>
              </a:spcAft>
              <a:buClr>
                <a:srgbClr val="FFFFFF"/>
              </a:buClr>
              <a:buSzPts val="5200"/>
              <a:buNone/>
              <a:defRPr sz="5200">
                <a:solidFill>
                  <a:srgbClr val="FFFFFF"/>
                </a:solidFill>
              </a:defRPr>
            </a:lvl8pPr>
            <a:lvl9pPr lvl="8" algn="ctr">
              <a:spcBef>
                <a:spcPts val="0"/>
              </a:spcBef>
              <a:spcAft>
                <a:spcPts val="0"/>
              </a:spcAft>
              <a:buClr>
                <a:srgbClr val="FFFFFF"/>
              </a:buClr>
              <a:buSzPts val="5200"/>
              <a:buNone/>
              <a:defRPr sz="5200">
                <a:solidFill>
                  <a:srgbClr val="FFFFFF"/>
                </a:solidFill>
              </a:defRPr>
            </a:lvl9pPr>
          </a:lstStyle>
          <a:p/>
        </p:txBody>
      </p:sp>
      <p:sp>
        <p:nvSpPr>
          <p:cNvPr id="13" name="Google Shape;13;p2"/>
          <p:cNvSpPr txBox="1"/>
          <p:nvPr>
            <p:ph idx="1" type="subTitle"/>
          </p:nvPr>
        </p:nvSpPr>
        <p:spPr>
          <a:xfrm>
            <a:off x="305250" y="3150125"/>
            <a:ext cx="54033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FFFFFF"/>
              </a:buClr>
              <a:buSzPts val="2400"/>
              <a:buNone/>
              <a:defRPr sz="2400">
                <a:solidFill>
                  <a:srgbClr val="FFFFFF"/>
                </a:solidFill>
              </a:defRPr>
            </a:lvl1pPr>
            <a:lvl2pPr lvl="1" algn="ctr">
              <a:lnSpc>
                <a:spcPct val="100000"/>
              </a:lnSpc>
              <a:spcBef>
                <a:spcPts val="0"/>
              </a:spcBef>
              <a:spcAft>
                <a:spcPts val="0"/>
              </a:spcAft>
              <a:buClr>
                <a:srgbClr val="FFFFFF"/>
              </a:buClr>
              <a:buSzPts val="2400"/>
              <a:buNone/>
              <a:defRPr sz="2400">
                <a:solidFill>
                  <a:srgbClr val="FFFFFF"/>
                </a:solidFill>
              </a:defRPr>
            </a:lvl2pPr>
            <a:lvl3pPr lvl="2" algn="ctr">
              <a:lnSpc>
                <a:spcPct val="100000"/>
              </a:lnSpc>
              <a:spcBef>
                <a:spcPts val="0"/>
              </a:spcBef>
              <a:spcAft>
                <a:spcPts val="0"/>
              </a:spcAft>
              <a:buClr>
                <a:srgbClr val="FFFFFF"/>
              </a:buClr>
              <a:buSzPts val="2400"/>
              <a:buNone/>
              <a:defRPr sz="2400">
                <a:solidFill>
                  <a:srgbClr val="FFFFFF"/>
                </a:solidFill>
              </a:defRPr>
            </a:lvl3pPr>
            <a:lvl4pPr lvl="3" algn="ctr">
              <a:lnSpc>
                <a:spcPct val="100000"/>
              </a:lnSpc>
              <a:spcBef>
                <a:spcPts val="0"/>
              </a:spcBef>
              <a:spcAft>
                <a:spcPts val="0"/>
              </a:spcAft>
              <a:buClr>
                <a:srgbClr val="FFFFFF"/>
              </a:buClr>
              <a:buSzPts val="2400"/>
              <a:buNone/>
              <a:defRPr sz="2400">
                <a:solidFill>
                  <a:srgbClr val="FFFFFF"/>
                </a:solidFill>
              </a:defRPr>
            </a:lvl4pPr>
            <a:lvl5pPr lvl="4" algn="ctr">
              <a:lnSpc>
                <a:spcPct val="100000"/>
              </a:lnSpc>
              <a:spcBef>
                <a:spcPts val="0"/>
              </a:spcBef>
              <a:spcAft>
                <a:spcPts val="0"/>
              </a:spcAft>
              <a:buClr>
                <a:srgbClr val="FFFFFF"/>
              </a:buClr>
              <a:buSzPts val="2400"/>
              <a:buNone/>
              <a:defRPr sz="2400">
                <a:solidFill>
                  <a:srgbClr val="FFFFFF"/>
                </a:solidFill>
              </a:defRPr>
            </a:lvl5pPr>
            <a:lvl6pPr lvl="5" algn="ctr">
              <a:lnSpc>
                <a:spcPct val="100000"/>
              </a:lnSpc>
              <a:spcBef>
                <a:spcPts val="0"/>
              </a:spcBef>
              <a:spcAft>
                <a:spcPts val="0"/>
              </a:spcAft>
              <a:buClr>
                <a:srgbClr val="FFFFFF"/>
              </a:buClr>
              <a:buSzPts val="2400"/>
              <a:buNone/>
              <a:defRPr sz="2400">
                <a:solidFill>
                  <a:srgbClr val="FFFFFF"/>
                </a:solidFill>
              </a:defRPr>
            </a:lvl6pPr>
            <a:lvl7pPr lvl="6" algn="ctr">
              <a:lnSpc>
                <a:spcPct val="100000"/>
              </a:lnSpc>
              <a:spcBef>
                <a:spcPts val="0"/>
              </a:spcBef>
              <a:spcAft>
                <a:spcPts val="0"/>
              </a:spcAft>
              <a:buClr>
                <a:srgbClr val="FFFFFF"/>
              </a:buClr>
              <a:buSzPts val="2400"/>
              <a:buNone/>
              <a:defRPr sz="2400">
                <a:solidFill>
                  <a:srgbClr val="FFFFFF"/>
                </a:solidFill>
              </a:defRPr>
            </a:lvl7pPr>
            <a:lvl8pPr lvl="7" algn="ctr">
              <a:lnSpc>
                <a:spcPct val="100000"/>
              </a:lnSpc>
              <a:spcBef>
                <a:spcPts val="0"/>
              </a:spcBef>
              <a:spcAft>
                <a:spcPts val="0"/>
              </a:spcAft>
              <a:buClr>
                <a:srgbClr val="FFFFFF"/>
              </a:buClr>
              <a:buSzPts val="2400"/>
              <a:buNone/>
              <a:defRPr sz="2400">
                <a:solidFill>
                  <a:srgbClr val="FFFFFF"/>
                </a:solidFill>
              </a:defRPr>
            </a:lvl8pPr>
            <a:lvl9pPr lvl="8" algn="ctr">
              <a:lnSpc>
                <a:spcPct val="100000"/>
              </a:lnSpc>
              <a:spcBef>
                <a:spcPts val="0"/>
              </a:spcBef>
              <a:spcAft>
                <a:spcPts val="0"/>
              </a:spcAft>
              <a:buClr>
                <a:srgbClr val="FFFFFF"/>
              </a:buClr>
              <a:buSzPts val="2400"/>
              <a:buNone/>
              <a:defRPr sz="2400">
                <a:solidFill>
                  <a:srgbClr val="FFFFFF"/>
                </a:solidFill>
              </a:defRPr>
            </a:lvl9pPr>
          </a:lstStyle>
          <a:p/>
        </p:txBody>
      </p:sp>
      <p:sp>
        <p:nvSpPr>
          <p:cNvPr id="14" name="Google Shape;14;p2"/>
          <p:cNvSpPr/>
          <p:nvPr/>
        </p:nvSpPr>
        <p:spPr>
          <a:xfrm>
            <a:off x="7422400" y="203225"/>
            <a:ext cx="1721700" cy="499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txBox="1"/>
          <p:nvPr/>
        </p:nvSpPr>
        <p:spPr>
          <a:xfrm>
            <a:off x="6329600" y="241075"/>
            <a:ext cx="2669400" cy="322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700">
                <a:solidFill>
                  <a:srgbClr val="1A537A"/>
                </a:solidFill>
              </a:rPr>
              <a:t>WORKSHOP</a:t>
            </a:r>
            <a:endParaRPr b="1" sz="1700">
              <a:solidFill>
                <a:srgbClr val="1A537A"/>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3"/>
          <p:cNvSpPr/>
          <p:nvPr/>
        </p:nvSpPr>
        <p:spPr>
          <a:xfrm>
            <a:off x="0" y="0"/>
            <a:ext cx="9144000" cy="5143500"/>
          </a:xfrm>
          <a:prstGeom prst="rect">
            <a:avLst/>
          </a:prstGeom>
          <a:solidFill>
            <a:srgbClr val="1A537A">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Clr>
                <a:srgbClr val="FFFFFF"/>
              </a:buClr>
              <a:buSzPts val="3600"/>
              <a:buNone/>
              <a:defRPr sz="3600">
                <a:solidFill>
                  <a:srgbClr val="FFFFFF"/>
                </a:solidFill>
              </a:defRPr>
            </a:lvl1pPr>
            <a:lvl2pPr lvl="1" algn="ctr">
              <a:spcBef>
                <a:spcPts val="0"/>
              </a:spcBef>
              <a:spcAft>
                <a:spcPts val="0"/>
              </a:spcAft>
              <a:buClr>
                <a:srgbClr val="FFFFFF"/>
              </a:buClr>
              <a:buSzPts val="3600"/>
              <a:buNone/>
              <a:defRPr sz="3600">
                <a:solidFill>
                  <a:srgbClr val="FFFFFF"/>
                </a:solidFill>
              </a:defRPr>
            </a:lvl2pPr>
            <a:lvl3pPr lvl="2" algn="ctr">
              <a:spcBef>
                <a:spcPts val="0"/>
              </a:spcBef>
              <a:spcAft>
                <a:spcPts val="0"/>
              </a:spcAft>
              <a:buClr>
                <a:srgbClr val="FFFFFF"/>
              </a:buClr>
              <a:buSzPts val="3600"/>
              <a:buNone/>
              <a:defRPr sz="3600">
                <a:solidFill>
                  <a:srgbClr val="FFFFFF"/>
                </a:solidFill>
              </a:defRPr>
            </a:lvl3pPr>
            <a:lvl4pPr lvl="3" algn="ctr">
              <a:spcBef>
                <a:spcPts val="0"/>
              </a:spcBef>
              <a:spcAft>
                <a:spcPts val="0"/>
              </a:spcAft>
              <a:buClr>
                <a:srgbClr val="FFFFFF"/>
              </a:buClr>
              <a:buSzPts val="3600"/>
              <a:buNone/>
              <a:defRPr sz="3600">
                <a:solidFill>
                  <a:srgbClr val="FFFFFF"/>
                </a:solidFill>
              </a:defRPr>
            </a:lvl4pPr>
            <a:lvl5pPr lvl="4" algn="ctr">
              <a:spcBef>
                <a:spcPts val="0"/>
              </a:spcBef>
              <a:spcAft>
                <a:spcPts val="0"/>
              </a:spcAft>
              <a:buClr>
                <a:srgbClr val="FFFFFF"/>
              </a:buClr>
              <a:buSzPts val="3600"/>
              <a:buNone/>
              <a:defRPr sz="3600">
                <a:solidFill>
                  <a:srgbClr val="FFFFFF"/>
                </a:solidFill>
              </a:defRPr>
            </a:lvl5pPr>
            <a:lvl6pPr lvl="5" algn="ctr">
              <a:spcBef>
                <a:spcPts val="0"/>
              </a:spcBef>
              <a:spcAft>
                <a:spcPts val="0"/>
              </a:spcAft>
              <a:buClr>
                <a:srgbClr val="FFFFFF"/>
              </a:buClr>
              <a:buSzPts val="3600"/>
              <a:buNone/>
              <a:defRPr sz="3600">
                <a:solidFill>
                  <a:srgbClr val="FFFFFF"/>
                </a:solidFill>
              </a:defRPr>
            </a:lvl6pPr>
            <a:lvl7pPr lvl="6" algn="ctr">
              <a:spcBef>
                <a:spcPts val="0"/>
              </a:spcBef>
              <a:spcAft>
                <a:spcPts val="0"/>
              </a:spcAft>
              <a:buClr>
                <a:srgbClr val="FFFFFF"/>
              </a:buClr>
              <a:buSzPts val="3600"/>
              <a:buNone/>
              <a:defRPr sz="3600">
                <a:solidFill>
                  <a:srgbClr val="FFFFFF"/>
                </a:solidFill>
              </a:defRPr>
            </a:lvl7pPr>
            <a:lvl8pPr lvl="7" algn="ctr">
              <a:spcBef>
                <a:spcPts val="0"/>
              </a:spcBef>
              <a:spcAft>
                <a:spcPts val="0"/>
              </a:spcAft>
              <a:buClr>
                <a:srgbClr val="FFFFFF"/>
              </a:buClr>
              <a:buSzPts val="3600"/>
              <a:buNone/>
              <a:defRPr sz="3600">
                <a:solidFill>
                  <a:srgbClr val="FFFFFF"/>
                </a:solidFill>
              </a:defRPr>
            </a:lvl8pPr>
            <a:lvl9pPr lvl="8" algn="ctr">
              <a:spcBef>
                <a:spcPts val="0"/>
              </a:spcBef>
              <a:spcAft>
                <a:spcPts val="0"/>
              </a:spcAft>
              <a:buClr>
                <a:srgbClr val="FFFFFF"/>
              </a:buClr>
              <a:buSzPts val="3600"/>
              <a:buNone/>
              <a:defRPr sz="3600">
                <a:solidFill>
                  <a:srgbClr val="FFFFFF"/>
                </a:solidFill>
              </a:defRPr>
            </a:lvl9pPr>
          </a:lstStyle>
          <a:p/>
        </p:txBody>
      </p:sp>
      <p:sp>
        <p:nvSpPr>
          <p:cNvPr id="19" name="Google Shape;19;p3"/>
          <p:cNvSpPr txBox="1"/>
          <p:nvPr>
            <p:ph idx="12" type="sldNum"/>
          </p:nvPr>
        </p:nvSpPr>
        <p:spPr>
          <a:xfrm>
            <a:off x="8352650" y="4916400"/>
            <a:ext cx="746400" cy="2022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pic>
        <p:nvPicPr>
          <p:cNvPr id="20" name="Google Shape;20;p3"/>
          <p:cNvPicPr preferRelativeResize="0"/>
          <p:nvPr/>
        </p:nvPicPr>
        <p:blipFill>
          <a:blip r:embed="rId3">
            <a:alphaModFix/>
          </a:blip>
          <a:stretch>
            <a:fillRect/>
          </a:stretch>
        </p:blipFill>
        <p:spPr>
          <a:xfrm>
            <a:off x="4034777" y="3759525"/>
            <a:ext cx="1066536" cy="420175"/>
          </a:xfrm>
          <a:prstGeom prst="rect">
            <a:avLst/>
          </a:prstGeom>
          <a:noFill/>
          <a:ln>
            <a:noFill/>
          </a:ln>
        </p:spPr>
      </p:pic>
      <p:sp>
        <p:nvSpPr>
          <p:cNvPr id="21" name="Google Shape;21;p3"/>
          <p:cNvSpPr/>
          <p:nvPr/>
        </p:nvSpPr>
        <p:spPr>
          <a:xfrm>
            <a:off x="7422400" y="203225"/>
            <a:ext cx="1721700" cy="499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txBox="1"/>
          <p:nvPr/>
        </p:nvSpPr>
        <p:spPr>
          <a:xfrm>
            <a:off x="6329600" y="241075"/>
            <a:ext cx="2669400" cy="322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700">
                <a:solidFill>
                  <a:srgbClr val="1A537A"/>
                </a:solidFill>
              </a:rPr>
              <a:t>WORKSHOP</a:t>
            </a:r>
            <a:endParaRPr b="1" sz="1700">
              <a:solidFill>
                <a:srgbClr val="1A537A"/>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225" y="4891500"/>
            <a:ext cx="9144000" cy="252000"/>
          </a:xfrm>
          <a:prstGeom prst="rect">
            <a:avLst/>
          </a:prstGeom>
          <a:gradFill>
            <a:gsLst>
              <a:gs pos="0">
                <a:srgbClr val="1993B4"/>
              </a:gs>
              <a:gs pos="100000">
                <a:srgbClr val="0E104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 name="Google Shape;26;p4"/>
          <p:cNvSpPr txBox="1"/>
          <p:nvPr>
            <p:ph idx="1" type="body"/>
          </p:nvPr>
        </p:nvSpPr>
        <p:spPr>
          <a:xfrm>
            <a:off x="311700" y="1152475"/>
            <a:ext cx="8520600" cy="30501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800"/>
              </a:spcBef>
              <a:spcAft>
                <a:spcPts val="0"/>
              </a:spcAft>
              <a:buSzPts val="1400"/>
              <a:buChar char="○"/>
              <a:defRPr/>
            </a:lvl2pPr>
            <a:lvl3pPr indent="-317500" lvl="2" marL="1371600">
              <a:spcBef>
                <a:spcPts val="800"/>
              </a:spcBef>
              <a:spcAft>
                <a:spcPts val="0"/>
              </a:spcAft>
              <a:buSzPts val="1400"/>
              <a:buChar char="■"/>
              <a:defRPr/>
            </a:lvl3pPr>
            <a:lvl4pPr indent="-317500" lvl="3" marL="1828800">
              <a:spcBef>
                <a:spcPts val="800"/>
              </a:spcBef>
              <a:spcAft>
                <a:spcPts val="0"/>
              </a:spcAft>
              <a:buSzPts val="1400"/>
              <a:buChar char="●"/>
              <a:defRPr/>
            </a:lvl4pPr>
            <a:lvl5pPr indent="-317500" lvl="4" marL="2286000">
              <a:spcBef>
                <a:spcPts val="800"/>
              </a:spcBef>
              <a:spcAft>
                <a:spcPts val="0"/>
              </a:spcAft>
              <a:buSzPts val="1400"/>
              <a:buChar char="○"/>
              <a:defRPr/>
            </a:lvl5pPr>
            <a:lvl6pPr indent="-317500" lvl="5" marL="2743200">
              <a:spcBef>
                <a:spcPts val="800"/>
              </a:spcBef>
              <a:spcAft>
                <a:spcPts val="0"/>
              </a:spcAft>
              <a:buSzPts val="1400"/>
              <a:buChar char="■"/>
              <a:defRPr/>
            </a:lvl6pPr>
            <a:lvl7pPr indent="-317500" lvl="6" marL="3200400">
              <a:spcBef>
                <a:spcPts val="800"/>
              </a:spcBef>
              <a:spcAft>
                <a:spcPts val="0"/>
              </a:spcAft>
              <a:buSzPts val="1400"/>
              <a:buChar char="●"/>
              <a:defRPr/>
            </a:lvl7pPr>
            <a:lvl8pPr indent="-317500" lvl="7" marL="3657600">
              <a:spcBef>
                <a:spcPts val="800"/>
              </a:spcBef>
              <a:spcAft>
                <a:spcPts val="0"/>
              </a:spcAft>
              <a:buSzPts val="1400"/>
              <a:buChar char="○"/>
              <a:defRPr/>
            </a:lvl8pPr>
            <a:lvl9pPr indent="-317500" lvl="8" marL="4114800">
              <a:spcBef>
                <a:spcPts val="800"/>
              </a:spcBef>
              <a:spcAft>
                <a:spcPts val="800"/>
              </a:spcAft>
              <a:buSzPts val="1400"/>
              <a:buChar char="■"/>
              <a:defRPr/>
            </a:lvl9pPr>
          </a:lstStyle>
          <a:p/>
        </p:txBody>
      </p:sp>
      <p:sp>
        <p:nvSpPr>
          <p:cNvPr id="27" name="Google Shape;27;p4"/>
          <p:cNvSpPr txBox="1"/>
          <p:nvPr>
            <p:ph idx="12" type="sldNum"/>
          </p:nvPr>
        </p:nvSpPr>
        <p:spPr>
          <a:xfrm>
            <a:off x="8638650" y="4892775"/>
            <a:ext cx="505200" cy="2520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pic>
        <p:nvPicPr>
          <p:cNvPr id="28" name="Google Shape;28;p4"/>
          <p:cNvPicPr preferRelativeResize="0"/>
          <p:nvPr/>
        </p:nvPicPr>
        <p:blipFill>
          <a:blip r:embed="rId2">
            <a:alphaModFix/>
          </a:blip>
          <a:stretch>
            <a:fillRect/>
          </a:stretch>
        </p:blipFill>
        <p:spPr>
          <a:xfrm>
            <a:off x="7900450" y="4331000"/>
            <a:ext cx="1066526" cy="4201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 name="Google Shape;31;p5"/>
          <p:cNvSpPr txBox="1"/>
          <p:nvPr>
            <p:ph idx="1" type="body"/>
          </p:nvPr>
        </p:nvSpPr>
        <p:spPr>
          <a:xfrm>
            <a:off x="311700" y="1152475"/>
            <a:ext cx="3999900" cy="306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32" name="Google Shape;32;p5"/>
          <p:cNvSpPr txBox="1"/>
          <p:nvPr>
            <p:ph idx="2" type="body"/>
          </p:nvPr>
        </p:nvSpPr>
        <p:spPr>
          <a:xfrm>
            <a:off x="4832400" y="1152475"/>
            <a:ext cx="3999900" cy="306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33" name="Google Shape;33;p5"/>
          <p:cNvSpPr/>
          <p:nvPr/>
        </p:nvSpPr>
        <p:spPr>
          <a:xfrm>
            <a:off x="225" y="4891500"/>
            <a:ext cx="9144000" cy="252000"/>
          </a:xfrm>
          <a:prstGeom prst="rect">
            <a:avLst/>
          </a:prstGeom>
          <a:gradFill>
            <a:gsLst>
              <a:gs pos="0">
                <a:srgbClr val="1993B4"/>
              </a:gs>
              <a:gs pos="100000">
                <a:srgbClr val="0E104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txBox="1"/>
          <p:nvPr>
            <p:ph idx="12" type="sldNum"/>
          </p:nvPr>
        </p:nvSpPr>
        <p:spPr>
          <a:xfrm>
            <a:off x="8638650" y="4892775"/>
            <a:ext cx="505200" cy="2520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pic>
        <p:nvPicPr>
          <p:cNvPr id="35" name="Google Shape;35;p5"/>
          <p:cNvPicPr preferRelativeResize="0"/>
          <p:nvPr/>
        </p:nvPicPr>
        <p:blipFill>
          <a:blip r:embed="rId2">
            <a:alphaModFix/>
          </a:blip>
          <a:stretch>
            <a:fillRect/>
          </a:stretch>
        </p:blipFill>
        <p:spPr>
          <a:xfrm>
            <a:off x="7900450" y="4331000"/>
            <a:ext cx="1066526" cy="42017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6"/>
          <p:cNvSpPr/>
          <p:nvPr/>
        </p:nvSpPr>
        <p:spPr>
          <a:xfrm>
            <a:off x="225" y="4891500"/>
            <a:ext cx="9144000" cy="252000"/>
          </a:xfrm>
          <a:prstGeom prst="rect">
            <a:avLst/>
          </a:prstGeom>
          <a:gradFill>
            <a:gsLst>
              <a:gs pos="0">
                <a:srgbClr val="1993B4"/>
              </a:gs>
              <a:gs pos="100000">
                <a:srgbClr val="0E104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6"/>
          <p:cNvSpPr txBox="1"/>
          <p:nvPr>
            <p:ph idx="12" type="sldNum"/>
          </p:nvPr>
        </p:nvSpPr>
        <p:spPr>
          <a:xfrm>
            <a:off x="8638650" y="4892775"/>
            <a:ext cx="505200" cy="2520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pic>
        <p:nvPicPr>
          <p:cNvPr id="40" name="Google Shape;40;p6"/>
          <p:cNvPicPr preferRelativeResize="0"/>
          <p:nvPr/>
        </p:nvPicPr>
        <p:blipFill>
          <a:blip r:embed="rId2">
            <a:alphaModFix/>
          </a:blip>
          <a:stretch>
            <a:fillRect/>
          </a:stretch>
        </p:blipFill>
        <p:spPr>
          <a:xfrm>
            <a:off x="7900450" y="4331000"/>
            <a:ext cx="1066526" cy="4201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1" name="Shape 41"/>
        <p:cNvGrpSpPr/>
        <p:nvPr/>
      </p:nvGrpSpPr>
      <p:grpSpPr>
        <a:xfrm>
          <a:off x="0" y="0"/>
          <a:ext cx="0" cy="0"/>
          <a:chOff x="0" y="0"/>
          <a:chExt cx="0" cy="0"/>
        </a:xfrm>
      </p:grpSpPr>
      <p:sp>
        <p:nvSpPr>
          <p:cNvPr id="42" name="Google Shape;42;p7"/>
          <p:cNvSpPr txBox="1"/>
          <p:nvPr>
            <p:ph idx="12" type="sldNum"/>
          </p:nvPr>
        </p:nvSpPr>
        <p:spPr>
          <a:xfrm>
            <a:off x="8638650" y="4892775"/>
            <a:ext cx="505200" cy="252000"/>
          </a:xfrm>
          <a:prstGeom prst="rect">
            <a:avLst/>
          </a:prstGeom>
        </p:spPr>
        <p:txBody>
          <a:bodyPr anchorCtr="0" anchor="ctr" bIns="91425" lIns="91425" spcFirstLastPara="1" rIns="91425" wrap="square" tIns="91425">
            <a:noAutofit/>
          </a:bodyPr>
          <a:lstStyle>
            <a:lvl1pPr lvl="0" rtl="0">
              <a:buNone/>
              <a:defRPr>
                <a:solidFill>
                  <a:srgbClr val="1993B4"/>
                </a:solidFill>
              </a:defRPr>
            </a:lvl1pPr>
            <a:lvl2pPr lvl="1" rtl="0">
              <a:buNone/>
              <a:defRPr>
                <a:solidFill>
                  <a:srgbClr val="1993B4"/>
                </a:solidFill>
              </a:defRPr>
            </a:lvl2pPr>
            <a:lvl3pPr lvl="2" rtl="0">
              <a:buNone/>
              <a:defRPr>
                <a:solidFill>
                  <a:srgbClr val="1993B4"/>
                </a:solidFill>
              </a:defRPr>
            </a:lvl3pPr>
            <a:lvl4pPr lvl="3" rtl="0">
              <a:buNone/>
              <a:defRPr>
                <a:solidFill>
                  <a:srgbClr val="1993B4"/>
                </a:solidFill>
              </a:defRPr>
            </a:lvl4pPr>
            <a:lvl5pPr lvl="4" rtl="0">
              <a:buNone/>
              <a:defRPr>
                <a:solidFill>
                  <a:srgbClr val="1993B4"/>
                </a:solidFill>
              </a:defRPr>
            </a:lvl5pPr>
            <a:lvl6pPr lvl="5" rtl="0">
              <a:buNone/>
              <a:defRPr>
                <a:solidFill>
                  <a:srgbClr val="1993B4"/>
                </a:solidFill>
              </a:defRPr>
            </a:lvl6pPr>
            <a:lvl7pPr lvl="6" rtl="0">
              <a:buNone/>
              <a:defRPr>
                <a:solidFill>
                  <a:srgbClr val="1993B4"/>
                </a:solidFill>
              </a:defRPr>
            </a:lvl7pPr>
            <a:lvl8pPr lvl="7" rtl="0">
              <a:buNone/>
              <a:defRPr>
                <a:solidFill>
                  <a:srgbClr val="1993B4"/>
                </a:solidFill>
              </a:defRPr>
            </a:lvl8pPr>
            <a:lvl9pPr lvl="8" rtl="0">
              <a:buNone/>
              <a:defRPr>
                <a:solidFill>
                  <a:srgbClr val="1993B4"/>
                </a:solidFill>
              </a:defRPr>
            </a:lvl9pPr>
          </a:lstStyle>
          <a:p>
            <a:pPr indent="0" lvl="0" marL="0" rtl="0" algn="r">
              <a:spcBef>
                <a:spcPts val="0"/>
              </a:spcBef>
              <a:spcAft>
                <a:spcPts val="0"/>
              </a:spcAft>
              <a:buNone/>
            </a:pPr>
            <a:fld id="{00000000-1234-1234-1234-123412341234}" type="slidenum">
              <a:rPr lang="en"/>
              <a:t>‹#›</a:t>
            </a:fld>
            <a:endParaRPr/>
          </a:p>
        </p:txBody>
      </p:sp>
      <p:pic>
        <p:nvPicPr>
          <p:cNvPr id="43" name="Google Shape;43;p7"/>
          <p:cNvPicPr preferRelativeResize="0"/>
          <p:nvPr/>
        </p:nvPicPr>
        <p:blipFill>
          <a:blip r:embed="rId2">
            <a:alphaModFix/>
          </a:blip>
          <a:stretch>
            <a:fillRect/>
          </a:stretch>
        </p:blipFill>
        <p:spPr>
          <a:xfrm>
            <a:off x="7900450" y="4331000"/>
            <a:ext cx="1066526" cy="4201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434343"/>
              </a:buClr>
              <a:buSzPts val="2800"/>
              <a:buNone/>
              <a:defRPr sz="2800">
                <a:solidFill>
                  <a:srgbClr val="434343"/>
                </a:solidFill>
              </a:defRPr>
            </a:lvl1pPr>
            <a:lvl2pPr lvl="1">
              <a:spcBef>
                <a:spcPts val="0"/>
              </a:spcBef>
              <a:spcAft>
                <a:spcPts val="0"/>
              </a:spcAft>
              <a:buClr>
                <a:srgbClr val="434343"/>
              </a:buClr>
              <a:buSzPts val="2800"/>
              <a:buNone/>
              <a:defRPr sz="2800">
                <a:solidFill>
                  <a:srgbClr val="434343"/>
                </a:solidFill>
              </a:defRPr>
            </a:lvl2pPr>
            <a:lvl3pPr lvl="2">
              <a:spcBef>
                <a:spcPts val="0"/>
              </a:spcBef>
              <a:spcAft>
                <a:spcPts val="0"/>
              </a:spcAft>
              <a:buClr>
                <a:srgbClr val="434343"/>
              </a:buClr>
              <a:buSzPts val="2800"/>
              <a:buNone/>
              <a:defRPr sz="2800">
                <a:solidFill>
                  <a:srgbClr val="434343"/>
                </a:solidFill>
              </a:defRPr>
            </a:lvl3pPr>
            <a:lvl4pPr lvl="3">
              <a:spcBef>
                <a:spcPts val="0"/>
              </a:spcBef>
              <a:spcAft>
                <a:spcPts val="0"/>
              </a:spcAft>
              <a:buClr>
                <a:srgbClr val="434343"/>
              </a:buClr>
              <a:buSzPts val="2800"/>
              <a:buNone/>
              <a:defRPr sz="2800">
                <a:solidFill>
                  <a:srgbClr val="434343"/>
                </a:solidFill>
              </a:defRPr>
            </a:lvl4pPr>
            <a:lvl5pPr lvl="4">
              <a:spcBef>
                <a:spcPts val="0"/>
              </a:spcBef>
              <a:spcAft>
                <a:spcPts val="0"/>
              </a:spcAft>
              <a:buClr>
                <a:srgbClr val="434343"/>
              </a:buClr>
              <a:buSzPts val="2800"/>
              <a:buNone/>
              <a:defRPr sz="2800">
                <a:solidFill>
                  <a:srgbClr val="434343"/>
                </a:solidFill>
              </a:defRPr>
            </a:lvl5pPr>
            <a:lvl6pPr lvl="5">
              <a:spcBef>
                <a:spcPts val="0"/>
              </a:spcBef>
              <a:spcAft>
                <a:spcPts val="0"/>
              </a:spcAft>
              <a:buClr>
                <a:srgbClr val="434343"/>
              </a:buClr>
              <a:buSzPts val="2800"/>
              <a:buNone/>
              <a:defRPr sz="2800">
                <a:solidFill>
                  <a:srgbClr val="434343"/>
                </a:solidFill>
              </a:defRPr>
            </a:lvl6pPr>
            <a:lvl7pPr lvl="6">
              <a:spcBef>
                <a:spcPts val="0"/>
              </a:spcBef>
              <a:spcAft>
                <a:spcPts val="0"/>
              </a:spcAft>
              <a:buClr>
                <a:srgbClr val="434343"/>
              </a:buClr>
              <a:buSzPts val="2800"/>
              <a:buNone/>
              <a:defRPr sz="2800">
                <a:solidFill>
                  <a:srgbClr val="434343"/>
                </a:solidFill>
              </a:defRPr>
            </a:lvl7pPr>
            <a:lvl8pPr lvl="7">
              <a:spcBef>
                <a:spcPts val="0"/>
              </a:spcBef>
              <a:spcAft>
                <a:spcPts val="0"/>
              </a:spcAft>
              <a:buClr>
                <a:srgbClr val="434343"/>
              </a:buClr>
              <a:buSzPts val="2800"/>
              <a:buNone/>
              <a:defRPr sz="2800">
                <a:solidFill>
                  <a:srgbClr val="434343"/>
                </a:solidFill>
              </a:defRPr>
            </a:lvl8pPr>
            <a:lvl9pPr lvl="8">
              <a:spcBef>
                <a:spcPts val="0"/>
              </a:spcBef>
              <a:spcAft>
                <a:spcPts val="0"/>
              </a:spcAft>
              <a:buClr>
                <a:srgbClr val="434343"/>
              </a:buClr>
              <a:buSzPts val="2800"/>
              <a:buNone/>
              <a:defRPr sz="2800">
                <a:solidFill>
                  <a:srgbClr val="434343"/>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4000"/>
              </a:lnSpc>
              <a:spcBef>
                <a:spcPts val="0"/>
              </a:spcBef>
              <a:spcAft>
                <a:spcPts val="0"/>
              </a:spcAft>
              <a:buClr>
                <a:srgbClr val="434343"/>
              </a:buClr>
              <a:buSzPts val="1800"/>
              <a:buChar char="●"/>
              <a:defRPr sz="1800">
                <a:solidFill>
                  <a:srgbClr val="434343"/>
                </a:solidFill>
              </a:defRPr>
            </a:lvl1pPr>
            <a:lvl2pPr indent="-317500" lvl="1" marL="914400">
              <a:lnSpc>
                <a:spcPct val="114000"/>
              </a:lnSpc>
              <a:spcBef>
                <a:spcPts val="800"/>
              </a:spcBef>
              <a:spcAft>
                <a:spcPts val="0"/>
              </a:spcAft>
              <a:buClr>
                <a:srgbClr val="434343"/>
              </a:buClr>
              <a:buSzPts val="1400"/>
              <a:buChar char="○"/>
              <a:defRPr>
                <a:solidFill>
                  <a:srgbClr val="434343"/>
                </a:solidFill>
              </a:defRPr>
            </a:lvl2pPr>
            <a:lvl3pPr indent="-317500" lvl="2" marL="1371600">
              <a:lnSpc>
                <a:spcPct val="114000"/>
              </a:lnSpc>
              <a:spcBef>
                <a:spcPts val="800"/>
              </a:spcBef>
              <a:spcAft>
                <a:spcPts val="0"/>
              </a:spcAft>
              <a:buClr>
                <a:srgbClr val="434343"/>
              </a:buClr>
              <a:buSzPts val="1400"/>
              <a:buChar char="■"/>
              <a:defRPr>
                <a:solidFill>
                  <a:srgbClr val="434343"/>
                </a:solidFill>
              </a:defRPr>
            </a:lvl3pPr>
            <a:lvl4pPr indent="-317500" lvl="3" marL="1828800">
              <a:lnSpc>
                <a:spcPct val="114000"/>
              </a:lnSpc>
              <a:spcBef>
                <a:spcPts val="800"/>
              </a:spcBef>
              <a:spcAft>
                <a:spcPts val="0"/>
              </a:spcAft>
              <a:buClr>
                <a:srgbClr val="434343"/>
              </a:buClr>
              <a:buSzPts val="1400"/>
              <a:buChar char="●"/>
              <a:defRPr>
                <a:solidFill>
                  <a:srgbClr val="434343"/>
                </a:solidFill>
              </a:defRPr>
            </a:lvl4pPr>
            <a:lvl5pPr indent="-317500" lvl="4" marL="2286000">
              <a:lnSpc>
                <a:spcPct val="114000"/>
              </a:lnSpc>
              <a:spcBef>
                <a:spcPts val="800"/>
              </a:spcBef>
              <a:spcAft>
                <a:spcPts val="0"/>
              </a:spcAft>
              <a:buClr>
                <a:srgbClr val="434343"/>
              </a:buClr>
              <a:buSzPts val="1400"/>
              <a:buChar char="○"/>
              <a:defRPr>
                <a:solidFill>
                  <a:srgbClr val="434343"/>
                </a:solidFill>
              </a:defRPr>
            </a:lvl5pPr>
            <a:lvl6pPr indent="-317500" lvl="5" marL="2743200">
              <a:lnSpc>
                <a:spcPct val="114000"/>
              </a:lnSpc>
              <a:spcBef>
                <a:spcPts val="800"/>
              </a:spcBef>
              <a:spcAft>
                <a:spcPts val="0"/>
              </a:spcAft>
              <a:buClr>
                <a:srgbClr val="434343"/>
              </a:buClr>
              <a:buSzPts val="1400"/>
              <a:buChar char="■"/>
              <a:defRPr>
                <a:solidFill>
                  <a:srgbClr val="434343"/>
                </a:solidFill>
              </a:defRPr>
            </a:lvl6pPr>
            <a:lvl7pPr indent="-317500" lvl="6" marL="3200400">
              <a:lnSpc>
                <a:spcPct val="114000"/>
              </a:lnSpc>
              <a:spcBef>
                <a:spcPts val="800"/>
              </a:spcBef>
              <a:spcAft>
                <a:spcPts val="0"/>
              </a:spcAft>
              <a:buClr>
                <a:srgbClr val="434343"/>
              </a:buClr>
              <a:buSzPts val="1400"/>
              <a:buChar char="●"/>
              <a:defRPr>
                <a:solidFill>
                  <a:srgbClr val="434343"/>
                </a:solidFill>
              </a:defRPr>
            </a:lvl7pPr>
            <a:lvl8pPr indent="-317500" lvl="7" marL="3657600">
              <a:lnSpc>
                <a:spcPct val="114000"/>
              </a:lnSpc>
              <a:spcBef>
                <a:spcPts val="800"/>
              </a:spcBef>
              <a:spcAft>
                <a:spcPts val="0"/>
              </a:spcAft>
              <a:buClr>
                <a:srgbClr val="434343"/>
              </a:buClr>
              <a:buSzPts val="1400"/>
              <a:buChar char="○"/>
              <a:defRPr>
                <a:solidFill>
                  <a:srgbClr val="434343"/>
                </a:solidFill>
              </a:defRPr>
            </a:lvl8pPr>
            <a:lvl9pPr indent="-317500" lvl="8" marL="4114800">
              <a:lnSpc>
                <a:spcPct val="114000"/>
              </a:lnSpc>
              <a:spcBef>
                <a:spcPts val="800"/>
              </a:spcBef>
              <a:spcAft>
                <a:spcPts val="800"/>
              </a:spcAft>
              <a:buClr>
                <a:srgbClr val="434343"/>
              </a:buClr>
              <a:buSzPts val="1400"/>
              <a:buChar char="■"/>
              <a:defRPr>
                <a:solidFill>
                  <a:srgbClr val="434343"/>
                </a:solidFill>
              </a:defRPr>
            </a:lvl9pPr>
          </a:lstStyle>
          <a:p/>
        </p:txBody>
      </p:sp>
      <p:sp>
        <p:nvSpPr>
          <p:cNvPr id="8" name="Google Shape;8;p1"/>
          <p:cNvSpPr txBox="1"/>
          <p:nvPr>
            <p:ph idx="12" type="sldNum"/>
          </p:nvPr>
        </p:nvSpPr>
        <p:spPr>
          <a:xfrm>
            <a:off x="192875" y="4404325"/>
            <a:ext cx="311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33025" y="4575100"/>
            <a:ext cx="3897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1D1C1D"/>
                </a:solidFill>
                <a:highlight>
                  <a:srgbClr val="FFFFFF"/>
                </a:highlight>
              </a:rPr>
              <a:t>Work in Progress -  License: CC-BY-4.0</a:t>
            </a:r>
            <a:endParaRPr sz="1000"/>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creativecommons.org/licenses/by/4.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elisa-builder-00.iol.unh.edu:8001/"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8"/>
          <p:cNvSpPr txBox="1"/>
          <p:nvPr>
            <p:ph type="ctrTitle"/>
          </p:nvPr>
        </p:nvSpPr>
        <p:spPr>
          <a:xfrm>
            <a:off x="298525" y="467250"/>
            <a:ext cx="54033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rPr>
              <a:t>Tool Investigation and</a:t>
            </a:r>
            <a:br>
              <a:rPr lang="en" sz="3000">
                <a:solidFill>
                  <a:schemeClr val="lt1"/>
                </a:solidFill>
              </a:rPr>
            </a:br>
            <a:r>
              <a:rPr lang="en" sz="3000">
                <a:solidFill>
                  <a:schemeClr val="lt1"/>
                </a:solidFill>
              </a:rPr>
              <a:t>Code Improvement Subgroup</a:t>
            </a:r>
            <a:endParaRPr/>
          </a:p>
        </p:txBody>
      </p:sp>
      <p:sp>
        <p:nvSpPr>
          <p:cNvPr id="49" name="Google Shape;49;p8"/>
          <p:cNvSpPr txBox="1"/>
          <p:nvPr>
            <p:ph idx="1" type="subTitle"/>
          </p:nvPr>
        </p:nvSpPr>
        <p:spPr>
          <a:xfrm>
            <a:off x="298525" y="2687025"/>
            <a:ext cx="54033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7th ELISA Workshop, May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 (refined)</a:t>
            </a:r>
            <a:endParaRPr/>
          </a:p>
        </p:txBody>
      </p:sp>
      <p:sp>
        <p:nvSpPr>
          <p:cNvPr id="105" name="Google Shape;105;p17"/>
          <p:cNvSpPr txBox="1"/>
          <p:nvPr>
            <p:ph idx="1" type="body"/>
          </p:nvPr>
        </p:nvSpPr>
        <p:spPr>
          <a:xfrm>
            <a:off x="311700" y="1152475"/>
            <a:ext cx="8520600" cy="3050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Set up continuous and collaborative triage (STARTED…)</a:t>
            </a:r>
            <a:endParaRPr b="1"/>
          </a:p>
          <a:p>
            <a:pPr indent="-317500" lvl="1" marL="914400" rtl="0" algn="l">
              <a:spcBef>
                <a:spcPts val="0"/>
              </a:spcBef>
              <a:spcAft>
                <a:spcPts val="0"/>
              </a:spcAft>
              <a:buSzPts val="1400"/>
              <a:buChar char="○"/>
            </a:pPr>
            <a:r>
              <a:rPr lang="en"/>
              <a:t>Improve Codechecker interface and report tracking over versions</a:t>
            </a:r>
            <a:endParaRPr/>
          </a:p>
          <a:p>
            <a:pPr indent="-317500" lvl="1" marL="914400" rtl="0" algn="l">
              <a:spcBef>
                <a:spcPts val="0"/>
              </a:spcBef>
              <a:spcAft>
                <a:spcPts val="0"/>
              </a:spcAft>
              <a:buSzPts val="1400"/>
              <a:buChar char="○"/>
            </a:pPr>
            <a:r>
              <a:rPr lang="en"/>
              <a:t>Exercise collaborative triage among the group on small dataset</a:t>
            </a:r>
            <a:endParaRPr/>
          </a:p>
          <a:p>
            <a:pPr indent="-317500" lvl="2" marL="1371600" rtl="0" algn="l">
              <a:spcBef>
                <a:spcPts val="0"/>
              </a:spcBef>
              <a:spcAft>
                <a:spcPts val="0"/>
              </a:spcAft>
              <a:buSzPts val="1400"/>
              <a:buChar char="■"/>
            </a:pPr>
            <a:r>
              <a:rPr lang="en"/>
              <a:t>Improve configuration of static analysis tool etc. </a:t>
            </a:r>
            <a:endParaRPr/>
          </a:p>
          <a:p>
            <a:pPr indent="-317500" lvl="1" marL="914400" rtl="0" algn="l">
              <a:spcBef>
                <a:spcPts val="0"/>
              </a:spcBef>
              <a:spcAft>
                <a:spcPts val="0"/>
              </a:spcAft>
              <a:buSzPts val="1400"/>
              <a:buChar char="○"/>
            </a:pPr>
            <a:r>
              <a:rPr lang="en"/>
              <a:t>Decide when tooling is ready to reach out to larger audience, e.g., this might need:</a:t>
            </a:r>
            <a:endParaRPr/>
          </a:p>
          <a:p>
            <a:pPr indent="-317500" lvl="2" marL="1371600" rtl="0" algn="l">
              <a:spcBef>
                <a:spcPts val="0"/>
              </a:spcBef>
              <a:spcAft>
                <a:spcPts val="0"/>
              </a:spcAft>
              <a:buSzPts val="1400"/>
              <a:buChar char="■"/>
            </a:pPr>
            <a:r>
              <a:rPr lang="en"/>
              <a:t>Sufficient quality of tracking capability</a:t>
            </a:r>
            <a:endParaRPr/>
          </a:p>
          <a:p>
            <a:pPr indent="-317500" lvl="2" marL="1371600" rtl="0" algn="l">
              <a:spcBef>
                <a:spcPts val="0"/>
              </a:spcBef>
              <a:spcAft>
                <a:spcPts val="0"/>
              </a:spcAft>
              <a:buSzPts val="1400"/>
              <a:buChar char="■"/>
            </a:pPr>
            <a:r>
              <a:rPr lang="en"/>
              <a:t>An email interface for triage, such as regz-bot, syzbot</a:t>
            </a:r>
            <a:endParaRPr/>
          </a:p>
          <a:p>
            <a:pPr indent="-317500" lvl="2" marL="1371600" rtl="0" algn="l">
              <a:spcBef>
                <a:spcPts val="0"/>
              </a:spcBef>
              <a:spcAft>
                <a:spcPts val="0"/>
              </a:spcAft>
              <a:buSzPts val="1400"/>
              <a:buChar char="■"/>
            </a:pPr>
            <a:r>
              <a:rPr lang="en"/>
              <a:t>Flexible management of many users and working with comments from many users  </a:t>
            </a:r>
            <a:endParaRPr/>
          </a:p>
          <a:p>
            <a:pPr indent="-317500" lvl="1" marL="914400" rtl="0" algn="l">
              <a:spcBef>
                <a:spcPts val="0"/>
              </a:spcBef>
              <a:spcAft>
                <a:spcPts val="0"/>
              </a:spcAft>
              <a:buSzPts val="1400"/>
              <a:buChar char="○"/>
            </a:pPr>
            <a:r>
              <a:rPr lang="en"/>
              <a:t>Collaborate with larger audience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Contributions Welcome!</a:t>
            </a:r>
            <a:endParaRPr/>
          </a:p>
        </p:txBody>
      </p:sp>
      <p:sp>
        <p:nvSpPr>
          <p:cNvPr id="111" name="Google Shape;111;p18"/>
          <p:cNvSpPr txBox="1"/>
          <p:nvPr>
            <p:ph idx="1" type="body"/>
          </p:nvPr>
        </p:nvSpPr>
        <p:spPr>
          <a:xfrm>
            <a:off x="311700" y="1152475"/>
            <a:ext cx="8520600" cy="3050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L</a:t>
            </a:r>
            <a:r>
              <a:rPr lang="en"/>
              <a:t>earn patch submission (*required for meeting safety standard objectives)</a:t>
            </a:r>
            <a:endParaRPr/>
          </a:p>
          <a:p>
            <a:pPr indent="-317500" lvl="1" marL="914400" rtl="0" algn="l">
              <a:spcBef>
                <a:spcPts val="0"/>
              </a:spcBef>
              <a:spcAft>
                <a:spcPts val="0"/>
              </a:spcAft>
              <a:buSzPts val="1400"/>
              <a:buChar char="○"/>
            </a:pPr>
            <a:r>
              <a:rPr lang="en"/>
              <a:t>address some code findings (low-complexity changes for newcomers)</a:t>
            </a:r>
            <a:endParaRPr/>
          </a:p>
          <a:p>
            <a:pPr indent="-317500" lvl="1" marL="914400" rtl="0" algn="l">
              <a:spcBef>
                <a:spcPts val="0"/>
              </a:spcBef>
              <a:spcAft>
                <a:spcPts val="0"/>
              </a:spcAft>
              <a:buSzPts val="1400"/>
              <a:buChar char="○"/>
            </a:pPr>
            <a:r>
              <a:rPr lang="en"/>
              <a:t>Improving and structuring existing kernel documentation</a:t>
            </a:r>
            <a:endParaRPr/>
          </a:p>
          <a:p>
            <a:pPr indent="-342900" lvl="0" marL="457200" rtl="0" algn="l">
              <a:spcBef>
                <a:spcPts val="0"/>
              </a:spcBef>
              <a:spcAft>
                <a:spcPts val="0"/>
              </a:spcAft>
              <a:buSzPts val="1800"/>
              <a:buChar char="●"/>
            </a:pPr>
            <a:r>
              <a:rPr lang="en"/>
              <a:t>Collaborate on issue triage with a running CI and triage system</a:t>
            </a:r>
            <a:endParaRPr/>
          </a:p>
          <a:p>
            <a:pPr indent="-342900" lvl="0" marL="457200" rtl="0" algn="l">
              <a:spcBef>
                <a:spcPts val="0"/>
              </a:spcBef>
              <a:spcAft>
                <a:spcPts val="0"/>
              </a:spcAft>
              <a:buSzPts val="1800"/>
              <a:buChar char="●"/>
            </a:pPr>
            <a:r>
              <a:rPr lang="en"/>
              <a:t>Use available compute resources for testing your crucial kernel features in a true CI fashion (following the mailing list submissions and linux-next)</a:t>
            </a:r>
            <a:endParaRPr/>
          </a:p>
          <a:p>
            <a:pPr indent="-317500" lvl="1" marL="914400" rtl="0" algn="l">
              <a:spcBef>
                <a:spcPts val="0"/>
              </a:spcBef>
              <a:spcAft>
                <a:spcPts val="0"/>
              </a:spcAft>
              <a:buSzPts val="1400"/>
              <a:buChar char="○"/>
            </a:pPr>
            <a:r>
              <a:rPr lang="en"/>
              <a:t>Let us know about kernel files/directories, kernel configurations, kernel test suites relevant to you</a:t>
            </a:r>
            <a:endParaRPr/>
          </a:p>
          <a:p>
            <a:pPr indent="-317500" lvl="1" marL="914400" rtl="0" algn="l">
              <a:spcBef>
                <a:spcPts val="0"/>
              </a:spcBef>
              <a:spcAft>
                <a:spcPts val="0"/>
              </a:spcAft>
              <a:buSzPts val="1400"/>
              <a:buChar char="○"/>
            </a:pPr>
            <a:r>
              <a:rPr lang="en"/>
              <a:t>In case, we do not get any input from anyone, we will just look at a small defconfig with minimal “standard” driver support...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lang="en">
                <a:solidFill>
                  <a:srgbClr val="000000"/>
                </a:solidFill>
              </a:rPr>
              <a:t>Licensing of Workshop Results </a:t>
            </a:r>
            <a:endParaRPr>
              <a:solidFill>
                <a:srgbClr val="000000"/>
              </a:solidFill>
            </a:endParaRPr>
          </a:p>
        </p:txBody>
      </p:sp>
      <p:sp>
        <p:nvSpPr>
          <p:cNvPr id="117" name="Google Shape;117;p19"/>
          <p:cNvSpPr txBox="1"/>
          <p:nvPr>
            <p:ph idx="1" type="body"/>
          </p:nvPr>
        </p:nvSpPr>
        <p:spPr>
          <a:xfrm>
            <a:off x="311700" y="1152475"/>
            <a:ext cx="8520600" cy="305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All work created during the workshop is licensed under </a:t>
            </a:r>
            <a:r>
              <a:rPr b="1" i="1" lang="en" sz="1400"/>
              <a:t>Creative Commons Attribution 4.0 International (CC-BY-4.0)</a:t>
            </a:r>
            <a:r>
              <a:rPr b="1" lang="en" sz="1400"/>
              <a:t> [</a:t>
            </a:r>
            <a:r>
              <a:rPr lang="en" sz="1400" u="sng">
                <a:solidFill>
                  <a:schemeClr val="hlink"/>
                </a:solidFill>
                <a:hlinkClick r:id="rId3"/>
              </a:rPr>
              <a:t>https://creativecommons.org/licenses/by/4.0/</a:t>
            </a:r>
            <a:r>
              <a:rPr b="1" lang="en" sz="1400"/>
              <a:t>] by default, or under another suitable open-source license, e.g., GPL-2.0 for kernel code contributions.</a:t>
            </a:r>
            <a:endParaRPr b="1" sz="1400"/>
          </a:p>
          <a:p>
            <a:pPr indent="0" lvl="0" marL="0" rtl="0" algn="l">
              <a:spcBef>
                <a:spcPts val="800"/>
              </a:spcBef>
              <a:spcAft>
                <a:spcPts val="0"/>
              </a:spcAft>
              <a:buClr>
                <a:schemeClr val="dk1"/>
              </a:buClr>
              <a:buSzPts val="1100"/>
              <a:buFont typeface="Arial"/>
              <a:buNone/>
            </a:pPr>
            <a:r>
              <a:rPr b="1" lang="en" sz="1400"/>
              <a:t>You are free to:</a:t>
            </a:r>
            <a:endParaRPr b="1" sz="1400"/>
          </a:p>
          <a:p>
            <a:pPr indent="-304800" lvl="0" marL="457200" rtl="0" algn="l">
              <a:spcBef>
                <a:spcPts val="800"/>
              </a:spcBef>
              <a:spcAft>
                <a:spcPts val="0"/>
              </a:spcAft>
              <a:buSzPts val="1200"/>
              <a:buChar char="●"/>
            </a:pPr>
            <a:r>
              <a:rPr b="1" lang="en" sz="1200"/>
              <a:t>Share</a:t>
            </a:r>
            <a:r>
              <a:rPr lang="en" sz="1200"/>
              <a:t> — copy and redistribute the material in any medium or format</a:t>
            </a:r>
            <a:endParaRPr sz="1200"/>
          </a:p>
          <a:p>
            <a:pPr indent="-304800" lvl="0" marL="457200" rtl="0" algn="l">
              <a:spcBef>
                <a:spcPts val="0"/>
              </a:spcBef>
              <a:spcAft>
                <a:spcPts val="0"/>
              </a:spcAft>
              <a:buSzPts val="1200"/>
              <a:buChar char="●"/>
            </a:pPr>
            <a:r>
              <a:rPr b="1" lang="en" sz="1200"/>
              <a:t>Adapt</a:t>
            </a:r>
            <a:r>
              <a:rPr lang="en" sz="1200"/>
              <a:t> — remix, transform, and build upon the material for any purpose, even commercially.</a:t>
            </a:r>
            <a:endParaRPr sz="1200"/>
          </a:p>
          <a:p>
            <a:pPr indent="0" lvl="0" marL="0" rtl="0" algn="l">
              <a:spcBef>
                <a:spcPts val="800"/>
              </a:spcBef>
              <a:spcAft>
                <a:spcPts val="0"/>
              </a:spcAft>
              <a:buClr>
                <a:schemeClr val="dk1"/>
              </a:buClr>
              <a:buSzPts val="1100"/>
              <a:buFont typeface="Arial"/>
              <a:buNone/>
            </a:pPr>
            <a:r>
              <a:rPr lang="en" sz="1200"/>
              <a:t>The licensor cannot revoke these freedoms as long as you follow the license terms.</a:t>
            </a:r>
            <a:endParaRPr sz="1200"/>
          </a:p>
          <a:p>
            <a:pPr indent="0" lvl="0" marL="0" rtl="0" algn="l">
              <a:spcBef>
                <a:spcPts val="800"/>
              </a:spcBef>
              <a:spcAft>
                <a:spcPts val="0"/>
              </a:spcAft>
              <a:buClr>
                <a:schemeClr val="dk1"/>
              </a:buClr>
              <a:buSzPts val="1100"/>
              <a:buFont typeface="Arial"/>
              <a:buNone/>
            </a:pPr>
            <a:r>
              <a:rPr b="1" lang="en" sz="1400"/>
              <a:t>Under the following terms:</a:t>
            </a:r>
            <a:endParaRPr b="1" sz="1400"/>
          </a:p>
          <a:p>
            <a:pPr indent="0" lvl="0" marL="0" rtl="0" algn="l">
              <a:spcBef>
                <a:spcPts val="800"/>
              </a:spcBef>
              <a:spcAft>
                <a:spcPts val="0"/>
              </a:spcAft>
              <a:buNone/>
            </a:pPr>
            <a:r>
              <a:rPr b="1" lang="en" sz="1200"/>
              <a:t>Attribution</a:t>
            </a:r>
            <a:r>
              <a:rPr lang="en" sz="1200"/>
              <a:t> — You must give appropriate credit, provide a link to the license, and indicate if changes were made. You may do so in any reasonable manner, but not in any way that suggests the licensor endorses you or your use.</a:t>
            </a:r>
            <a:endParaRPr sz="1200"/>
          </a:p>
          <a:p>
            <a:pPr indent="0" lvl="0" marL="0" rtl="0" algn="l">
              <a:spcBef>
                <a:spcPts val="800"/>
              </a:spcBef>
              <a:spcAft>
                <a:spcPts val="800"/>
              </a:spcAft>
              <a:buNone/>
            </a:pPr>
            <a:r>
              <a:rPr b="1" lang="en" sz="1200"/>
              <a:t>No additional restrictions</a:t>
            </a:r>
            <a:r>
              <a:rPr lang="en" sz="1200"/>
              <a:t> — You may not apply legal terms or technological measures that legally restrict others from doing anything the license permits.</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and Goal of this Subgroup</a:t>
            </a:r>
            <a:endParaRPr/>
          </a:p>
        </p:txBody>
      </p:sp>
      <p:sp>
        <p:nvSpPr>
          <p:cNvPr id="55" name="Google Shape;55;p9"/>
          <p:cNvSpPr txBox="1"/>
          <p:nvPr>
            <p:ph idx="1" type="body"/>
          </p:nvPr>
        </p:nvSpPr>
        <p:spPr>
          <a:xfrm>
            <a:off x="311700" y="1152475"/>
            <a:ext cx="8520600" cy="30501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Char char="-"/>
            </a:pPr>
            <a:r>
              <a:rPr lang="en" sz="1700">
                <a:solidFill>
                  <a:schemeClr val="dk1"/>
                </a:solidFill>
              </a:rPr>
              <a:t>Workshop #4, May 2020, Shuah Khan: Tutorial to my first own kernel Patch</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June 2020: Collaborative investigation of coccinelle findings with the development-process group</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Fall 2020: Kick off a separate subgroup to:</a:t>
            </a:r>
            <a:endParaRPr sz="1700">
              <a:solidFill>
                <a:schemeClr val="dk1"/>
              </a:solidFill>
            </a:endParaRPr>
          </a:p>
          <a:p>
            <a:pPr indent="0" lvl="0" marL="914400" rtl="0" algn="l">
              <a:spcBef>
                <a:spcPts val="800"/>
              </a:spcBef>
              <a:spcAft>
                <a:spcPts val="0"/>
              </a:spcAft>
              <a:buNone/>
            </a:pPr>
            <a:r>
              <a:rPr i="1" lang="en" sz="1700">
                <a:solidFill>
                  <a:schemeClr val="dk1"/>
                </a:solidFill>
                <a:highlight>
                  <a:srgbClr val="FFFFFF"/>
                </a:highlight>
              </a:rPr>
              <a:t>“focus on application of tools and handling the tool results, improving the kernel based on the tools’ feedback.”</a:t>
            </a:r>
            <a:endParaRPr i="1" sz="1700">
              <a:solidFill>
                <a:schemeClr val="dk1"/>
              </a:solidFill>
              <a:highlight>
                <a:srgbClr val="FFFFFF"/>
              </a:highlight>
            </a:endParaRPr>
          </a:p>
          <a:p>
            <a:pPr indent="-336550" lvl="0" marL="457200" rtl="0" algn="l">
              <a:spcBef>
                <a:spcPts val="800"/>
              </a:spcBef>
              <a:spcAft>
                <a:spcPts val="0"/>
              </a:spcAft>
              <a:buClr>
                <a:schemeClr val="dk1"/>
              </a:buClr>
              <a:buSzPts val="1700"/>
              <a:buChar char="-"/>
            </a:pPr>
            <a:r>
              <a:rPr lang="en" sz="1700">
                <a:solidFill>
                  <a:schemeClr val="dk1"/>
                </a:solidFill>
              </a:rPr>
              <a:t>October 2020: Requested build machine and hosting server for Codechecker instance</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March 2021: Obtained requested build machine</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April 2021: Setup Codechecker instance with continuous builds</a:t>
            </a:r>
            <a:endParaRPr i="1" sz="1700">
              <a:solidFill>
                <a:schemeClr val="dk1"/>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Relationship to Safety</a:t>
            </a:r>
            <a:endParaRPr/>
          </a:p>
        </p:txBody>
      </p:sp>
      <p:sp>
        <p:nvSpPr>
          <p:cNvPr id="61" name="Google Shape;61;p10"/>
          <p:cNvSpPr txBox="1"/>
          <p:nvPr>
            <p:ph idx="1" type="body"/>
          </p:nvPr>
        </p:nvSpPr>
        <p:spPr>
          <a:xfrm>
            <a:off x="311700" y="1152475"/>
            <a:ext cx="8520600" cy="305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en" sz="1500">
                <a:solidFill>
                  <a:schemeClr val="dk1"/>
                </a:solidFill>
              </a:rPr>
              <a:t>Safety standards mandate to be in control of the software development process.</a:t>
            </a:r>
            <a:endParaRPr i="1" sz="1500">
              <a:solidFill>
                <a:schemeClr val="dk1"/>
              </a:solidFill>
            </a:endParaRPr>
          </a:p>
          <a:p>
            <a:pPr indent="0" lvl="0" marL="0" rtl="0" algn="l">
              <a:lnSpc>
                <a:spcPct val="115000"/>
              </a:lnSpc>
              <a:spcBef>
                <a:spcPts val="0"/>
              </a:spcBef>
              <a:spcAft>
                <a:spcPts val="0"/>
              </a:spcAft>
              <a:buNone/>
            </a:pPr>
            <a:r>
              <a:rPr i="1" lang="en" sz="1500">
                <a:solidFill>
                  <a:schemeClr val="dk1"/>
                </a:solidFill>
              </a:rPr>
              <a:t>The contributing stakeholders in the kernel community are in control of the software development process.</a:t>
            </a:r>
            <a:endParaRPr i="1" sz="1500">
              <a:solidFill>
                <a:schemeClr val="dk1"/>
              </a:solidFill>
            </a:endParaRPr>
          </a:p>
          <a:p>
            <a:pPr indent="0" lvl="0" marL="0" rtl="0" algn="l">
              <a:lnSpc>
                <a:spcPct val="115000"/>
              </a:lnSpc>
              <a:spcBef>
                <a:spcPts val="0"/>
              </a:spcBef>
              <a:spcAft>
                <a:spcPts val="0"/>
              </a:spcAft>
              <a:buNone/>
            </a:pPr>
            <a:r>
              <a:rPr i="1" lang="en" sz="1500">
                <a:solidFill>
                  <a:schemeClr val="dk1"/>
                </a:solidFill>
              </a:rPr>
              <a:t>Hence, a relevant stakeholder claiming to meet the safety standard objective must be among the stakeholders contributing---in order to claim a certain control of/relevant impact on the software development process.</a:t>
            </a:r>
            <a:endParaRPr i="1" sz="1500">
              <a:solidFill>
                <a:schemeClr val="dk1"/>
              </a:solidFill>
            </a:endParaRPr>
          </a:p>
          <a:p>
            <a:pPr indent="0" lvl="0" marL="0" rtl="0" algn="l">
              <a:lnSpc>
                <a:spcPct val="115000"/>
              </a:lnSpc>
              <a:spcBef>
                <a:spcPts val="0"/>
              </a:spcBef>
              <a:spcAft>
                <a:spcPts val="0"/>
              </a:spcAft>
              <a:buNone/>
            </a:pPr>
            <a:r>
              <a:t/>
            </a:r>
            <a:endParaRPr i="1" sz="1500">
              <a:solidFill>
                <a:schemeClr val="dk1"/>
              </a:solidFill>
            </a:endParaRPr>
          </a:p>
          <a:p>
            <a:pPr indent="0" lvl="0" marL="0" rtl="0" algn="l">
              <a:lnSpc>
                <a:spcPct val="115000"/>
              </a:lnSpc>
              <a:spcBef>
                <a:spcPts val="0"/>
              </a:spcBef>
              <a:spcAft>
                <a:spcPts val="0"/>
              </a:spcAft>
              <a:buNone/>
            </a:pPr>
            <a:r>
              <a:rPr i="1" lang="en" sz="1500">
                <a:solidFill>
                  <a:schemeClr val="dk1"/>
                </a:solidFill>
              </a:rPr>
              <a:t>Therefore, this group </a:t>
            </a:r>
            <a:r>
              <a:rPr i="1" lang="en" sz="1500">
                <a:solidFill>
                  <a:schemeClr val="dk1"/>
                </a:solidFill>
              </a:rPr>
              <a:t>explores</a:t>
            </a:r>
            <a:r>
              <a:rPr i="1" lang="en" sz="1500">
                <a:solidFill>
                  <a:schemeClr val="dk1"/>
                </a:solidFill>
              </a:rPr>
              <a:t> how to impact the software development process.</a:t>
            </a:r>
            <a:endParaRPr i="1" sz="15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b="1" i="1" sz="15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Steps towards Impacting the Development Process</a:t>
            </a:r>
            <a:endParaRPr/>
          </a:p>
        </p:txBody>
      </p:sp>
      <p:sp>
        <p:nvSpPr>
          <p:cNvPr id="67" name="Google Shape;67;p11"/>
          <p:cNvSpPr txBox="1"/>
          <p:nvPr>
            <p:ph idx="1" type="body"/>
          </p:nvPr>
        </p:nvSpPr>
        <p:spPr>
          <a:xfrm>
            <a:off x="311700" y="1152475"/>
            <a:ext cx="8520600" cy="305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1: Enable group members to contribute</a:t>
            </a:r>
            <a:endParaRPr/>
          </a:p>
          <a:p>
            <a:pPr indent="0" lvl="0" marL="0" rtl="0" algn="l">
              <a:spcBef>
                <a:spcPts val="800"/>
              </a:spcBef>
              <a:spcAft>
                <a:spcPts val="0"/>
              </a:spcAft>
              <a:buNone/>
            </a:pPr>
            <a:r>
              <a:rPr lang="en"/>
              <a:t>Step 2: Set up infrastructure to observe selective measures/qualities during the development process</a:t>
            </a:r>
            <a:endParaRPr/>
          </a:p>
          <a:p>
            <a:pPr indent="0" lvl="0" marL="0" rtl="0" algn="l">
              <a:spcBef>
                <a:spcPts val="800"/>
              </a:spcBef>
              <a:spcAft>
                <a:spcPts val="800"/>
              </a:spcAft>
              <a:buNone/>
            </a:pPr>
            <a:r>
              <a:rPr lang="en"/>
              <a:t>Step 3: Interact with community and maintainers in a healthy and beneficial way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1: </a:t>
            </a:r>
            <a:r>
              <a:rPr lang="en"/>
              <a:t>Enable group members to contribute</a:t>
            </a:r>
            <a:endParaRPr sz="3800"/>
          </a:p>
        </p:txBody>
      </p:sp>
      <p:sp>
        <p:nvSpPr>
          <p:cNvPr id="73" name="Google Shape;73;p12"/>
          <p:cNvSpPr txBox="1"/>
          <p:nvPr>
            <p:ph idx="1" type="body"/>
          </p:nvPr>
        </p:nvSpPr>
        <p:spPr>
          <a:xfrm>
            <a:off x="311700" y="1152475"/>
            <a:ext cx="8520600" cy="3050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highlight>
                  <a:schemeClr val="lt1"/>
                </a:highlight>
              </a:rPr>
              <a:t>Valuable potential areas of work for kernel first committers:</a:t>
            </a:r>
            <a:endParaRPr>
              <a:solidFill>
                <a:schemeClr val="dk1"/>
              </a:solidFill>
              <a:highlight>
                <a:schemeClr val="lt1"/>
              </a:highlight>
            </a:endParaRPr>
          </a:p>
          <a:p>
            <a:pPr indent="-342900" lvl="0" marL="914400" rtl="0" algn="l">
              <a:spcBef>
                <a:spcPts val="0"/>
              </a:spcBef>
              <a:spcAft>
                <a:spcPts val="0"/>
              </a:spcAft>
              <a:buClr>
                <a:schemeClr val="dk1"/>
              </a:buClr>
              <a:buSzPts val="1800"/>
              <a:buChar char="●"/>
            </a:pPr>
            <a:r>
              <a:rPr lang="en">
                <a:solidFill>
                  <a:schemeClr val="dk1"/>
                </a:solidFill>
                <a:highlight>
                  <a:schemeClr val="lt1"/>
                </a:highlight>
              </a:rPr>
              <a:t>checkpatch fixes for staging</a:t>
            </a:r>
            <a:endParaRPr>
              <a:solidFill>
                <a:schemeClr val="dk1"/>
              </a:solidFill>
              <a:highlight>
                <a:schemeClr val="lt1"/>
              </a:highlight>
            </a:endParaRPr>
          </a:p>
          <a:p>
            <a:pPr indent="-342900" lvl="0" marL="914400" rtl="0" algn="l">
              <a:lnSpc>
                <a:spcPct val="115000"/>
              </a:lnSpc>
              <a:spcBef>
                <a:spcPts val="0"/>
              </a:spcBef>
              <a:spcAft>
                <a:spcPts val="0"/>
              </a:spcAft>
              <a:buClr>
                <a:schemeClr val="dk1"/>
              </a:buClr>
              <a:buSzPts val="1800"/>
              <a:buChar char="●"/>
            </a:pPr>
            <a:r>
              <a:rPr lang="en">
                <a:solidFill>
                  <a:schemeClr val="dk1"/>
                </a:solidFill>
                <a:highlight>
                  <a:schemeClr val="lt1"/>
                </a:highlight>
              </a:rPr>
              <a:t>"Make tools happy" kernel patches (careful!)</a:t>
            </a:r>
            <a:endParaRPr>
              <a:solidFill>
                <a:schemeClr val="dk1"/>
              </a:solidFill>
              <a:highlight>
                <a:schemeClr val="lt1"/>
              </a:highlight>
            </a:endParaRPr>
          </a:p>
          <a:p>
            <a:pPr indent="-342900" lvl="0" marL="914400" rtl="0" algn="l">
              <a:lnSpc>
                <a:spcPct val="115000"/>
              </a:lnSpc>
              <a:spcBef>
                <a:spcPts val="0"/>
              </a:spcBef>
              <a:spcAft>
                <a:spcPts val="0"/>
              </a:spcAft>
              <a:buClr>
                <a:schemeClr val="dk1"/>
              </a:buClr>
              <a:buSzPts val="1800"/>
              <a:buChar char="●"/>
            </a:pPr>
            <a:r>
              <a:rPr lang="en">
                <a:solidFill>
                  <a:schemeClr val="dk1"/>
                </a:solidFill>
                <a:highlight>
                  <a:schemeClr val="lt1"/>
                </a:highlight>
              </a:rPr>
              <a:t>Additions to kernel documentation explaining tools and agreed policies wrt. coding conventions, handling certain bug classes, e.g., checkpatch documentation, testing documentation</a:t>
            </a:r>
            <a:endParaRPr>
              <a:solidFill>
                <a:schemeClr val="dk1"/>
              </a:solidFill>
              <a:highlight>
                <a:schemeClr val="lt1"/>
              </a:highlight>
            </a:endParaRPr>
          </a:p>
          <a:p>
            <a:pPr indent="-342900" lvl="0" marL="914400" rtl="0" algn="l">
              <a:lnSpc>
                <a:spcPct val="115000"/>
              </a:lnSpc>
              <a:spcBef>
                <a:spcPts val="0"/>
              </a:spcBef>
              <a:spcAft>
                <a:spcPts val="0"/>
              </a:spcAft>
              <a:buClr>
                <a:schemeClr val="dk1"/>
              </a:buClr>
              <a:buSzPts val="1800"/>
              <a:buChar char="●"/>
            </a:pPr>
            <a:r>
              <a:rPr lang="en">
                <a:solidFill>
                  <a:schemeClr val="dk1"/>
                </a:solidFill>
                <a:highlight>
                  <a:schemeClr val="lt1"/>
                </a:highlight>
              </a:rPr>
              <a:t>Consolidating multiple descriptions of kernel process documentation</a:t>
            </a:r>
            <a:endParaRPr>
              <a:solidFill>
                <a:schemeClr val="dk1"/>
              </a:solidFill>
              <a:highlight>
                <a:schemeClr val="lt1"/>
              </a:highlight>
            </a:endParaRPr>
          </a:p>
          <a:p>
            <a:pPr indent="-342900" lvl="0" marL="914400" rtl="0" algn="l">
              <a:lnSpc>
                <a:spcPct val="115000"/>
              </a:lnSpc>
              <a:spcBef>
                <a:spcPts val="0"/>
              </a:spcBef>
              <a:spcAft>
                <a:spcPts val="0"/>
              </a:spcAft>
              <a:buClr>
                <a:schemeClr val="dk1"/>
              </a:buClr>
              <a:buSzPts val="1800"/>
              <a:buChar char="●"/>
            </a:pPr>
            <a:r>
              <a:rPr lang="en">
                <a:solidFill>
                  <a:schemeClr val="dk1"/>
                </a:solidFill>
              </a:rPr>
              <a:t>Actual "bug fix" patches (careful!)</a:t>
            </a:r>
            <a:endParaRPr>
              <a:solidFill>
                <a:schemeClr val="dk1"/>
              </a:solidFill>
            </a:endParaRPr>
          </a:p>
          <a:p>
            <a:pPr indent="0" lvl="0" marL="91440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Group provides introduction, guidance and consulting.</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4000"/>
              </a:lnSpc>
              <a:spcBef>
                <a:spcPts val="0"/>
              </a:spcBef>
              <a:spcAft>
                <a:spcPts val="800"/>
              </a:spcAft>
              <a:buClr>
                <a:schemeClr val="dk1"/>
              </a:buClr>
              <a:buSzPts val="1100"/>
              <a:buFont typeface="Arial"/>
              <a:buNone/>
            </a:pPr>
            <a:r>
              <a:rPr lang="en"/>
              <a:t>Step 2: Set up infrastructure to observe selective measures/qualities during the development process</a:t>
            </a:r>
            <a:endParaRPr sz="3800"/>
          </a:p>
        </p:txBody>
      </p:sp>
      <p:sp>
        <p:nvSpPr>
          <p:cNvPr id="79" name="Google Shape;79;p13"/>
          <p:cNvSpPr txBox="1"/>
          <p:nvPr>
            <p:ph idx="1" type="body"/>
          </p:nvPr>
        </p:nvSpPr>
        <p:spPr>
          <a:xfrm>
            <a:off x="311700" y="1650700"/>
            <a:ext cx="8520600" cy="25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Demonstration of current codechecker instance at:</a:t>
            </a:r>
            <a:endParaRPr sz="1600"/>
          </a:p>
          <a:p>
            <a:pPr indent="0" lvl="0" marL="0" rtl="0" algn="l">
              <a:spcBef>
                <a:spcPts val="800"/>
              </a:spcBef>
              <a:spcAft>
                <a:spcPts val="0"/>
              </a:spcAft>
              <a:buNone/>
            </a:pPr>
            <a:r>
              <a:rPr lang="en" sz="1200" u="sng">
                <a:solidFill>
                  <a:schemeClr val="hlink"/>
                </a:solidFill>
                <a:hlinkClick r:id="rId3"/>
              </a:rPr>
              <a:t>https://elisa-builder-00.iol.unh.edu:8001/</a:t>
            </a:r>
            <a:endParaRPr sz="1200"/>
          </a:p>
          <a:p>
            <a:pPr indent="0" lvl="0" marL="0" rtl="0" algn="l">
              <a:spcBef>
                <a:spcPts val="800"/>
              </a:spcBef>
              <a:spcAft>
                <a:spcPts val="0"/>
              </a:spcAft>
              <a:buNone/>
            </a:pPr>
            <a:r>
              <a:rPr lang="en" sz="1200"/>
              <a:t>Get access by an informal request to Sudip and on the development-process mailing list.</a:t>
            </a:r>
            <a:endParaRPr sz="1200"/>
          </a:p>
          <a:p>
            <a:pPr indent="0" lvl="0" marL="0" rtl="0" algn="l">
              <a:spcBef>
                <a:spcPts val="800"/>
              </a:spcBef>
              <a:spcAft>
                <a:spcPts val="0"/>
              </a:spcAft>
              <a:buNone/>
            </a:pPr>
            <a:r>
              <a:rPr lang="en" sz="1600"/>
              <a:t>Proposal for a shared first collaborative work:</a:t>
            </a:r>
            <a:endParaRPr sz="1600"/>
          </a:p>
          <a:p>
            <a:pPr indent="0" lvl="0" marL="0" rtl="0" algn="l">
              <a:spcBef>
                <a:spcPts val="800"/>
              </a:spcBef>
              <a:spcAft>
                <a:spcPts val="0"/>
              </a:spcAft>
              <a:buNone/>
            </a:pPr>
            <a:r>
              <a:rPr lang="en" sz="1200">
                <a:solidFill>
                  <a:srgbClr val="333333"/>
                </a:solidFill>
                <a:highlight>
                  <a:srgbClr val="FFFFFF"/>
                </a:highlight>
              </a:rPr>
              <a:t>Checker name: clang-analyzer-deadcode.DeadStores; Component: Core kernel (kernel subdirectory); ~30 findings</a:t>
            </a:r>
            <a:endParaRPr sz="1200">
              <a:solidFill>
                <a:srgbClr val="333333"/>
              </a:solidFill>
              <a:highlight>
                <a:srgbClr val="FFFFFF"/>
              </a:highlight>
            </a:endParaRPr>
          </a:p>
          <a:p>
            <a:pPr indent="0" lvl="0" marL="0" rtl="0" algn="l">
              <a:spcBef>
                <a:spcPts val="800"/>
              </a:spcBef>
              <a:spcAft>
                <a:spcPts val="0"/>
              </a:spcAft>
              <a:buNone/>
            </a:pPr>
            <a:r>
              <a:rPr lang="en" sz="1200"/>
              <a:t>(see https://lists.elisa.tech/g/development-process/message/843)</a:t>
            </a:r>
            <a:endParaRPr sz="1200"/>
          </a:p>
          <a:p>
            <a:pPr indent="0" lvl="0" marL="0" rtl="0" algn="l">
              <a:spcBef>
                <a:spcPts val="800"/>
              </a:spcBef>
              <a:spcAft>
                <a:spcPts val="800"/>
              </a:spcAft>
              <a:buNone/>
            </a:pPr>
            <a:r>
              <a:rPr lang="en" sz="1200"/>
              <a:t>Might be a good small starting point? Up for discussion!</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3: Interact with community and maintainers in a healthy and beneficial way</a:t>
            </a:r>
            <a:endParaRPr sz="3800"/>
          </a:p>
        </p:txBody>
      </p:sp>
      <p:sp>
        <p:nvSpPr>
          <p:cNvPr id="85" name="Google Shape;85;p14"/>
          <p:cNvSpPr txBox="1"/>
          <p:nvPr>
            <p:ph idx="1" type="body"/>
          </p:nvPr>
        </p:nvSpPr>
        <p:spPr>
          <a:xfrm>
            <a:off x="311700" y="1761200"/>
            <a:ext cx="8520600" cy="24414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rPr lang="en"/>
              <a:t>Challenges when reporting findings and “trivial code modifications”:</a:t>
            </a:r>
            <a:endParaRPr/>
          </a:p>
        </p:txBody>
      </p:sp>
      <p:sp>
        <p:nvSpPr>
          <p:cNvPr id="86" name="Google Shape;86;p14"/>
          <p:cNvSpPr txBox="1"/>
          <p:nvPr/>
        </p:nvSpPr>
        <p:spPr>
          <a:xfrm>
            <a:off x="414675" y="2294000"/>
            <a:ext cx="38916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222222"/>
                </a:solidFill>
                <a:highlight>
                  <a:srgbClr val="FFFFFF"/>
                </a:highlight>
              </a:rPr>
              <a:t>&gt; Reported-by: XYZ Robot &lt;...&gt;</a:t>
            </a:r>
            <a:endParaRPr sz="900">
              <a:solidFill>
                <a:srgbClr val="222222"/>
              </a:solidFill>
              <a:highlight>
                <a:srgbClr val="FFFFFF"/>
              </a:highlight>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rPr lang="en" sz="900">
                <a:solidFill>
                  <a:srgbClr val="222222"/>
                </a:solidFill>
                <a:highlight>
                  <a:srgbClr val="FFFFFF"/>
                </a:highlight>
              </a:rPr>
              <a:t>I know some maintainers are already very upset about the bot, although</a:t>
            </a:r>
            <a:endParaRPr sz="900">
              <a:solidFill>
                <a:srgbClr val="222222"/>
              </a:solidFill>
              <a:highlight>
                <a:srgbClr val="FFFFFF"/>
              </a:highlight>
            </a:endParaRPr>
          </a:p>
          <a:p>
            <a:pPr indent="0" lvl="0" marL="0" rtl="0" algn="l">
              <a:spcBef>
                <a:spcPts val="0"/>
              </a:spcBef>
              <a:spcAft>
                <a:spcPts val="0"/>
              </a:spcAft>
              <a:buNone/>
            </a:pPr>
            <a:r>
              <a:rPr lang="en" sz="900">
                <a:solidFill>
                  <a:srgbClr val="222222"/>
                </a:solidFill>
                <a:highlight>
                  <a:srgbClr val="FFFFFF"/>
                </a:highlight>
              </a:rPr>
              <a:t>in your case it reduces a lifespan of a variable, thus it's marginally</a:t>
            </a:r>
            <a:endParaRPr sz="900">
              <a:solidFill>
                <a:srgbClr val="222222"/>
              </a:solidFill>
              <a:highlight>
                <a:srgbClr val="FFFFFF"/>
              </a:highlight>
            </a:endParaRPr>
          </a:p>
          <a:p>
            <a:pPr indent="0" lvl="0" marL="0" rtl="0" algn="l">
              <a:spcBef>
                <a:spcPts val="0"/>
              </a:spcBef>
              <a:spcAft>
                <a:spcPts val="0"/>
              </a:spcAft>
              <a:buNone/>
            </a:pPr>
            <a:r>
              <a:rPr lang="en" sz="900">
                <a:solidFill>
                  <a:srgbClr val="222222"/>
                </a:solidFill>
                <a:highlight>
                  <a:srgbClr val="FFFFFF"/>
                </a:highlight>
              </a:rPr>
              <a:t>acceptable, but under other cases, it doesn't really help much.</a:t>
            </a:r>
            <a:endParaRPr sz="900">
              <a:solidFill>
                <a:srgbClr val="222222"/>
              </a:solidFill>
              <a:highlight>
                <a:srgbClr val="FFFFFF"/>
              </a:highlight>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rPr lang="en" sz="900">
                <a:solidFill>
                  <a:srgbClr val="222222"/>
                </a:solidFill>
                <a:highlight>
                  <a:srgbClr val="FFFFFF"/>
                </a:highlight>
              </a:rPr>
              <a:t>If such fixes come from indie developers, I'm pretty fine or even happy</a:t>
            </a:r>
            <a:endParaRPr sz="900">
              <a:solidFill>
                <a:srgbClr val="222222"/>
              </a:solidFill>
              <a:highlight>
                <a:srgbClr val="FFFFFF"/>
              </a:highlight>
            </a:endParaRPr>
          </a:p>
          <a:p>
            <a:pPr indent="0" lvl="0" marL="0" rtl="0" algn="l">
              <a:spcBef>
                <a:spcPts val="0"/>
              </a:spcBef>
              <a:spcAft>
                <a:spcPts val="0"/>
              </a:spcAft>
              <a:buNone/>
            </a:pPr>
            <a:r>
              <a:rPr lang="en" sz="900">
                <a:solidFill>
                  <a:srgbClr val="222222"/>
                </a:solidFill>
                <a:highlight>
                  <a:srgbClr val="FFFFFF"/>
                </a:highlight>
              </a:rPr>
              <a:t>to help them to start more contribution.</a:t>
            </a:r>
            <a:endParaRPr sz="900">
              <a:solidFill>
                <a:srgbClr val="222222"/>
              </a:solidFill>
              <a:highlight>
                <a:srgbClr val="FFFFFF"/>
              </a:highlight>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rPr lang="en" sz="900">
                <a:solidFill>
                  <a:srgbClr val="222222"/>
                </a:solidFill>
                <a:highlight>
                  <a:srgbClr val="FFFFFF"/>
                </a:highlight>
              </a:rPr>
              <a:t>But a sponsored bot just repeating clang static analyzer</a:t>
            </a:r>
            <a:endParaRPr sz="900">
              <a:solidFill>
                <a:srgbClr val="222222"/>
              </a:solidFill>
              <a:highlight>
                <a:srgbClr val="FFFFFF"/>
              </a:highlight>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rPr lang="en" sz="900">
                <a:solidFill>
                  <a:srgbClr val="222222"/>
                </a:solidFill>
                <a:highlight>
                  <a:srgbClr val="FFFFFF"/>
                </a:highlight>
              </a:rPr>
              <a:t>Trust me, no maintainer will be happy with that, and you're destroying</a:t>
            </a:r>
            <a:endParaRPr sz="900">
              <a:solidFill>
                <a:srgbClr val="222222"/>
              </a:solidFill>
              <a:highlight>
                <a:srgbClr val="FFFFFF"/>
              </a:highlight>
            </a:endParaRPr>
          </a:p>
          <a:p>
            <a:pPr indent="0" lvl="0" marL="0" rtl="0" algn="l">
              <a:spcBef>
                <a:spcPts val="0"/>
              </a:spcBef>
              <a:spcAft>
                <a:spcPts val="0"/>
              </a:spcAft>
              <a:buNone/>
            </a:pPr>
            <a:r>
              <a:rPr lang="en" sz="900">
                <a:solidFill>
                  <a:srgbClr val="222222"/>
                </a:solidFill>
                <a:highlight>
                  <a:srgbClr val="FFFFFF"/>
                </a:highlight>
              </a:rPr>
              <a:t>the reputation of your company (if the reputation hasn't been destoryed</a:t>
            </a:r>
            <a:endParaRPr sz="900">
              <a:solidFill>
                <a:srgbClr val="222222"/>
              </a:solidFill>
              <a:highlight>
                <a:srgbClr val="FFFFFF"/>
              </a:highlight>
            </a:endParaRPr>
          </a:p>
          <a:p>
            <a:pPr indent="0" lvl="0" marL="0" rtl="0" algn="l">
              <a:spcBef>
                <a:spcPts val="0"/>
              </a:spcBef>
              <a:spcAft>
                <a:spcPts val="0"/>
              </a:spcAft>
              <a:buNone/>
            </a:pPr>
            <a:r>
              <a:rPr lang="en" sz="900">
                <a:solidFill>
                  <a:srgbClr val="222222"/>
                </a:solidFill>
                <a:highlight>
                  <a:srgbClr val="FFFFFF"/>
                </a:highlight>
              </a:rPr>
              <a:t>already).</a:t>
            </a:r>
            <a:endParaRPr sz="1200"/>
          </a:p>
        </p:txBody>
      </p:sp>
      <p:sp>
        <p:nvSpPr>
          <p:cNvPr id="87" name="Google Shape;87;p14"/>
          <p:cNvSpPr txBox="1"/>
          <p:nvPr/>
        </p:nvSpPr>
        <p:spPr>
          <a:xfrm>
            <a:off x="4752750" y="2312300"/>
            <a:ext cx="4079700" cy="235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1"/>
                </a:solidFill>
              </a:rPr>
              <a:t>&gt; Addresses-Coverity: ("Dereference after null check")</a:t>
            </a:r>
            <a:endParaRPr sz="900">
              <a:solidFill>
                <a:schemeClr val="dk1"/>
              </a:solidFill>
            </a:endParaRPr>
          </a:p>
          <a:p>
            <a:pPr indent="0" lvl="0" marL="0" rtl="0" algn="l">
              <a:spcBef>
                <a:spcPts val="0"/>
              </a:spcBef>
              <a:spcAft>
                <a:spcPts val="0"/>
              </a:spcAft>
              <a:buNone/>
            </a:pPr>
            <a:r>
              <a:rPr lang="en" sz="900">
                <a:solidFill>
                  <a:schemeClr val="dk1"/>
                </a:solidFill>
              </a:rPr>
              <a:t>&gt; Signed-off-by: ...</a:t>
            </a:r>
            <a:endParaRPr sz="900">
              <a:solidFill>
                <a:schemeClr val="dk1"/>
              </a:solidFill>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rPr lang="en" sz="900">
                <a:solidFill>
                  <a:schemeClr val="dk1"/>
                </a:solidFill>
              </a:rPr>
              <a:t>Please, burn that piece of garbage known as Coverity and go do something</a:t>
            </a:r>
            <a:endParaRPr sz="900">
              <a:solidFill>
                <a:schemeClr val="dk1"/>
              </a:solidFill>
            </a:endParaRPr>
          </a:p>
          <a:p>
            <a:pPr indent="0" lvl="0" marL="0" rtl="0" algn="l">
              <a:spcBef>
                <a:spcPts val="0"/>
              </a:spcBef>
              <a:spcAft>
                <a:spcPts val="0"/>
              </a:spcAft>
              <a:buNone/>
            </a:pPr>
            <a:r>
              <a:rPr lang="en" sz="900">
                <a:solidFill>
                  <a:schemeClr val="dk1"/>
                </a:solidFill>
              </a:rPr>
              <a:t>useful.</a:t>
            </a:r>
            <a:endParaRPr sz="9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None/>
            </a:pPr>
            <a:r>
              <a:t/>
            </a:r>
            <a:endParaRPr sz="1000">
              <a:solidFill>
                <a:schemeClr val="dk1"/>
              </a:solidFill>
            </a:endParaRPr>
          </a:p>
          <a:p>
            <a:pPr indent="0" lvl="0" marL="0" rtl="0" algn="l">
              <a:spcBef>
                <a:spcPts val="0"/>
              </a:spcBef>
              <a:spcAft>
                <a:spcPts val="0"/>
              </a:spcAft>
              <a:buClr>
                <a:schemeClr val="dk1"/>
              </a:buClr>
              <a:buSzPts val="1100"/>
              <a:buFont typeface="Arial"/>
              <a:buNone/>
            </a:pPr>
            <a:r>
              <a:rPr lang="en" sz="900">
                <a:solidFill>
                  <a:schemeClr val="dk1"/>
                </a:solidFill>
              </a:rPr>
              <a:t>If you can't read code, stay away from Coverity, it's crap.</a:t>
            </a:r>
            <a:endParaRPr sz="900">
              <a:solidFill>
                <a:schemeClr val="dk1"/>
              </a:solidFill>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t/>
            </a:r>
            <a:endParaRPr sz="9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t/>
            </a:r>
            <a:endParaRPr sz="1000">
              <a:solidFill>
                <a:schemeClr val="dk1"/>
              </a:solidFill>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 3: Interact with community and maintainers in a healthy and beneficial way</a:t>
            </a:r>
            <a:endParaRPr sz="3800"/>
          </a:p>
        </p:txBody>
      </p:sp>
      <p:sp>
        <p:nvSpPr>
          <p:cNvPr id="93" name="Google Shape;93;p15"/>
          <p:cNvSpPr txBox="1"/>
          <p:nvPr>
            <p:ph idx="1" type="body"/>
          </p:nvPr>
        </p:nvSpPr>
        <p:spPr>
          <a:xfrm>
            <a:off x="311700" y="1761200"/>
            <a:ext cx="8520600" cy="24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Countermeasures to unwanted “reporting &amp; patch submission effects”:</a:t>
            </a:r>
            <a:endParaRPr/>
          </a:p>
          <a:p>
            <a:pPr indent="-330200" lvl="0" marL="457200" rtl="0" algn="l">
              <a:spcBef>
                <a:spcPts val="800"/>
              </a:spcBef>
              <a:spcAft>
                <a:spcPts val="0"/>
              </a:spcAft>
              <a:buSzPts val="1600"/>
              <a:buChar char="●"/>
            </a:pPr>
            <a:r>
              <a:rPr lang="en" sz="1600"/>
              <a:t>Guide the onboarding for newcomers</a:t>
            </a:r>
            <a:br>
              <a:rPr lang="en" sz="1600"/>
            </a:br>
            <a:r>
              <a:rPr lang="en" sz="1600"/>
              <a:t>(to avoid introducing stupid bugs through trivial patches)</a:t>
            </a:r>
            <a:endParaRPr sz="1600"/>
          </a:p>
          <a:p>
            <a:pPr indent="-330200" lvl="0" marL="457200" rtl="0" algn="l">
              <a:spcBef>
                <a:spcPts val="0"/>
              </a:spcBef>
              <a:spcAft>
                <a:spcPts val="0"/>
              </a:spcAft>
              <a:buSzPts val="1600"/>
              <a:buChar char="●"/>
            </a:pPr>
            <a:r>
              <a:rPr lang="en" sz="1600"/>
              <a:t>Establish own review and test process trustworthy for other maintainers</a:t>
            </a:r>
            <a:endParaRPr sz="1600"/>
          </a:p>
          <a:p>
            <a:pPr indent="-330200" lvl="0" marL="457200" rtl="0" algn="l">
              <a:spcBef>
                <a:spcPts val="0"/>
              </a:spcBef>
              <a:spcAft>
                <a:spcPts val="0"/>
              </a:spcAft>
              <a:buSzPts val="1600"/>
              <a:buChar char="●"/>
            </a:pPr>
            <a:r>
              <a:rPr lang="en" sz="1600"/>
              <a:t>Get tooling in place to report early, e.g., during patch submission introducing issues, and only relevant issues, e.g., by semi-automated and human reviews before reporting. </a:t>
            </a:r>
            <a:endParaRPr sz="1600"/>
          </a:p>
          <a:p>
            <a:pPr indent="-330200" lvl="0" marL="457200" rtl="0" algn="l">
              <a:spcBef>
                <a:spcPts val="0"/>
              </a:spcBef>
              <a:spcAft>
                <a:spcPts val="0"/>
              </a:spcAft>
              <a:buSzPts val="1600"/>
              <a:buChar char="●"/>
            </a:pPr>
            <a:r>
              <a:rPr lang="en" sz="1600"/>
              <a:t>Overall long-term goal:</a:t>
            </a:r>
            <a:br>
              <a:rPr lang="en" sz="1600"/>
            </a:br>
            <a:r>
              <a:rPr lang="en" sz="1600"/>
              <a:t>Eliminate trivial patch submissions by avoiding their introduction in the first place. </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 (from last workshop)</a:t>
            </a:r>
            <a:endParaRPr/>
          </a:p>
        </p:txBody>
      </p:sp>
      <p:sp>
        <p:nvSpPr>
          <p:cNvPr id="99" name="Google Shape;99;p16"/>
          <p:cNvSpPr txBox="1"/>
          <p:nvPr>
            <p:ph idx="1" type="body"/>
          </p:nvPr>
        </p:nvSpPr>
        <p:spPr>
          <a:xfrm>
            <a:off x="311700" y="1152475"/>
            <a:ext cx="8520600" cy="3050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Set up CI for open-source static analysis tools (DONE)</a:t>
            </a:r>
            <a:endParaRPr b="1"/>
          </a:p>
          <a:p>
            <a:pPr indent="-342900" lvl="0" marL="457200" rtl="0" algn="l">
              <a:spcBef>
                <a:spcPts val="0"/>
              </a:spcBef>
              <a:spcAft>
                <a:spcPts val="0"/>
              </a:spcAft>
              <a:buSzPts val="1800"/>
              <a:buChar char="-"/>
            </a:pPr>
            <a:r>
              <a:rPr lang="en"/>
              <a:t>Make more use of ECLAIR reporting if feasible and reasonable</a:t>
            </a:r>
            <a:endParaRPr sz="600"/>
          </a:p>
          <a:p>
            <a:pPr indent="-342900" lvl="0" marL="457200" rtl="0" algn="l">
              <a:spcBef>
                <a:spcPts val="0"/>
              </a:spcBef>
              <a:spcAft>
                <a:spcPts val="0"/>
              </a:spcAft>
              <a:buSzPts val="1800"/>
              <a:buChar char="-"/>
            </a:pPr>
            <a:r>
              <a:rPr b="1" lang="en"/>
              <a:t>Set up continuous and collaborative triage (STARTED…)</a:t>
            </a:r>
            <a:endParaRPr b="1"/>
          </a:p>
          <a:p>
            <a:pPr indent="-342900" lvl="0" marL="457200" rtl="0" algn="l">
              <a:spcBef>
                <a:spcPts val="0"/>
              </a:spcBef>
              <a:spcAft>
                <a:spcPts val="0"/>
              </a:spcAft>
              <a:buSzPts val="1800"/>
              <a:buChar char="-"/>
            </a:pPr>
            <a:r>
              <a:rPr lang="en"/>
              <a:t>Build up newcomers to learn patch submission and address findings (LOOKING FOR NEWCOMERS; MIGHT NEED NEW elisa.tech mailing list)</a:t>
            </a:r>
            <a:endParaRPr/>
          </a:p>
          <a:p>
            <a:pPr indent="-342900" lvl="0" marL="457200" rtl="0" algn="l">
              <a:spcBef>
                <a:spcPts val="0"/>
              </a:spcBef>
              <a:spcAft>
                <a:spcPts val="0"/>
              </a:spcAft>
              <a:buSzPts val="1800"/>
              <a:buChar char="-"/>
            </a:pPr>
            <a:r>
              <a:rPr b="1" lang="en"/>
              <a:t>Set up and run dynamic analysis tools (STARTED…)</a:t>
            </a:r>
            <a:endParaRPr b="1"/>
          </a:p>
          <a:p>
            <a:pPr indent="-342900" lvl="0" marL="457200" rtl="0" algn="l">
              <a:spcBef>
                <a:spcPts val="0"/>
              </a:spcBef>
              <a:spcAft>
                <a:spcPts val="0"/>
              </a:spcAft>
              <a:buSzPts val="1800"/>
              <a:buChar char="-"/>
            </a:pPr>
            <a:r>
              <a:rPr lang="en"/>
              <a:t>Address more challenging bug-fixing: (STILL NEXT STEP...)</a:t>
            </a:r>
            <a:endParaRPr/>
          </a:p>
          <a:p>
            <a:pPr indent="-317500" lvl="1" marL="1371600" rtl="0" algn="l">
              <a:spcBef>
                <a:spcPts val="0"/>
              </a:spcBef>
              <a:spcAft>
                <a:spcPts val="0"/>
              </a:spcAft>
              <a:buSzPts val="1400"/>
              <a:buChar char="-"/>
            </a:pPr>
            <a:r>
              <a:rPr lang="en"/>
              <a:t>Analyse findings from more complex and imprecise static analysis</a:t>
            </a:r>
            <a:endParaRPr/>
          </a:p>
          <a:p>
            <a:pPr indent="-317500" lvl="1" marL="1371600" rtl="0" algn="l">
              <a:spcBef>
                <a:spcPts val="0"/>
              </a:spcBef>
              <a:spcAft>
                <a:spcPts val="0"/>
              </a:spcAft>
              <a:buSzPts val="1400"/>
              <a:buChar char="-"/>
            </a:pPr>
            <a:r>
              <a:rPr lang="en"/>
              <a:t>Analyse findings from dynamic analysis, e.g., syzkaller fuzzer findings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